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62" r:id="rId3"/>
    <p:sldId id="263" r:id="rId4"/>
    <p:sldId id="264" r:id="rId5"/>
    <p:sldId id="266" r:id="rId6"/>
    <p:sldId id="267" r:id="rId7"/>
  </p:sldIdLst>
  <p:sldSz cx="9144000" cy="6858000" type="screen4x3"/>
  <p:notesSz cx="6797675" cy="9929813"/>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58" y="2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8215"/>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50443" y="0"/>
            <a:ext cx="2945659" cy="498215"/>
          </a:xfrm>
          <a:prstGeom prst="rect">
            <a:avLst/>
          </a:prstGeom>
        </p:spPr>
        <p:txBody>
          <a:bodyPr vert="horz" lIns="91440" tIns="45720" rIns="91440" bIns="45720" rtlCol="0"/>
          <a:lstStyle>
            <a:lvl1pPr algn="r">
              <a:defRPr sz="1200"/>
            </a:lvl1pPr>
          </a:lstStyle>
          <a:p>
            <a:fld id="{27D9642E-1EFE-4D24-8807-19778007D59D}" type="datetimeFigureOut">
              <a:rPr lang="zh-TW" altLang="en-US" smtClean="0"/>
              <a:t>2024/6/11</a:t>
            </a:fld>
            <a:endParaRPr lang="zh-TW" altLang="en-US"/>
          </a:p>
        </p:txBody>
      </p:sp>
      <p:sp>
        <p:nvSpPr>
          <p:cNvPr id="4" name="頁尾版面配置區 3"/>
          <p:cNvSpPr>
            <a:spLocks noGrp="1"/>
          </p:cNvSpPr>
          <p:nvPr>
            <p:ph type="ftr" sz="quarter" idx="2"/>
          </p:nvPr>
        </p:nvSpPr>
        <p:spPr>
          <a:xfrm>
            <a:off x="0" y="9431600"/>
            <a:ext cx="2945659" cy="498214"/>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0443" y="9431600"/>
            <a:ext cx="2945659" cy="498214"/>
          </a:xfrm>
          <a:prstGeom prst="rect">
            <a:avLst/>
          </a:prstGeom>
        </p:spPr>
        <p:txBody>
          <a:bodyPr vert="horz" lIns="91440" tIns="45720" rIns="91440" bIns="45720" rtlCol="0" anchor="b"/>
          <a:lstStyle>
            <a:lvl1pPr algn="r">
              <a:defRPr sz="1200"/>
            </a:lvl1pPr>
          </a:lstStyle>
          <a:p>
            <a:fld id="{32E0EB78-E470-42C4-88B0-25CB78D08937}" type="slidenum">
              <a:rPr lang="zh-TW" altLang="en-US" smtClean="0"/>
              <a:t>‹#›</a:t>
            </a:fld>
            <a:endParaRPr lang="zh-TW" altLang="en-US"/>
          </a:p>
        </p:txBody>
      </p:sp>
    </p:spTree>
    <p:extLst>
      <p:ext uri="{BB962C8B-B14F-4D97-AF65-F5344CB8AC3E}">
        <p14:creationId xmlns:p14="http://schemas.microsoft.com/office/powerpoint/2010/main" val="37289070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8215"/>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8215"/>
          </a:xfrm>
          <a:prstGeom prst="rect">
            <a:avLst/>
          </a:prstGeom>
        </p:spPr>
        <p:txBody>
          <a:bodyPr vert="horz" lIns="91440" tIns="45720" rIns="91440" bIns="45720" rtlCol="0"/>
          <a:lstStyle>
            <a:lvl1pPr algn="r">
              <a:defRPr sz="1200"/>
            </a:lvl1pPr>
          </a:lstStyle>
          <a:p>
            <a:fld id="{4640133B-EEA8-48F0-974D-B1E12D001BEF}" type="datetimeFigureOut">
              <a:rPr lang="zh-TW" altLang="en-US" smtClean="0"/>
              <a:t>2024/6/11</a:t>
            </a:fld>
            <a:endParaRPr lang="zh-TW" altLang="en-US"/>
          </a:p>
        </p:txBody>
      </p:sp>
      <p:sp>
        <p:nvSpPr>
          <p:cNvPr id="4" name="投影片圖像版面配置區 3"/>
          <p:cNvSpPr>
            <a:spLocks noGrp="1" noRot="1" noChangeAspect="1"/>
          </p:cNvSpPr>
          <p:nvPr>
            <p:ph type="sldImg" idx="2"/>
          </p:nvPr>
        </p:nvSpPr>
        <p:spPr>
          <a:xfrm>
            <a:off x="1165225" y="1241425"/>
            <a:ext cx="4467225" cy="3351213"/>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78722"/>
            <a:ext cx="5438140" cy="3909864"/>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431600"/>
            <a:ext cx="2945659" cy="498214"/>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31600"/>
            <a:ext cx="2945659" cy="498214"/>
          </a:xfrm>
          <a:prstGeom prst="rect">
            <a:avLst/>
          </a:prstGeom>
        </p:spPr>
        <p:txBody>
          <a:bodyPr vert="horz" lIns="91440" tIns="45720" rIns="91440" bIns="45720" rtlCol="0" anchor="b"/>
          <a:lstStyle>
            <a:lvl1pPr algn="r">
              <a:defRPr sz="1200"/>
            </a:lvl1pPr>
          </a:lstStyle>
          <a:p>
            <a:fld id="{B33A5BCD-0F6E-4B10-9366-CA3680ECC8EA}" type="slidenum">
              <a:rPr lang="zh-TW" altLang="en-US" smtClean="0"/>
              <a:t>‹#›</a:t>
            </a:fld>
            <a:endParaRPr lang="zh-TW" altLang="en-US"/>
          </a:p>
        </p:txBody>
      </p:sp>
    </p:spTree>
    <p:extLst>
      <p:ext uri="{BB962C8B-B14F-4D97-AF65-F5344CB8AC3E}">
        <p14:creationId xmlns:p14="http://schemas.microsoft.com/office/powerpoint/2010/main" val="715390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D00837B6-C5F9-467F-92F2-8FA8CB930A41}" type="datetimeFigureOut">
              <a:rPr lang="zh-TW" altLang="en-US" smtClean="0"/>
              <a:t>2024/6/11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93AA2E1-0F55-49FE-B939-ABB639782F19}" type="slidenum">
              <a:rPr lang="zh-TW" altLang="en-US" smtClean="0"/>
              <a:t>‹#›</a:t>
            </a:fld>
            <a:endParaRPr lang="zh-TW" altLang="en-US"/>
          </a:p>
        </p:txBody>
      </p:sp>
    </p:spTree>
    <p:extLst>
      <p:ext uri="{BB962C8B-B14F-4D97-AF65-F5344CB8AC3E}">
        <p14:creationId xmlns:p14="http://schemas.microsoft.com/office/powerpoint/2010/main" val="338044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D00837B6-C5F9-467F-92F2-8FA8CB930A41}" type="datetimeFigureOut">
              <a:rPr lang="zh-TW" altLang="en-US" smtClean="0"/>
              <a:t>2024/6/11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93AA2E1-0F55-49FE-B939-ABB639782F19}" type="slidenum">
              <a:rPr lang="zh-TW" altLang="en-US" smtClean="0"/>
              <a:t>‹#›</a:t>
            </a:fld>
            <a:endParaRPr lang="zh-TW" altLang="en-US"/>
          </a:p>
        </p:txBody>
      </p:sp>
    </p:spTree>
    <p:extLst>
      <p:ext uri="{BB962C8B-B14F-4D97-AF65-F5344CB8AC3E}">
        <p14:creationId xmlns:p14="http://schemas.microsoft.com/office/powerpoint/2010/main" val="2613838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D00837B6-C5F9-467F-92F2-8FA8CB930A41}" type="datetimeFigureOut">
              <a:rPr lang="zh-TW" altLang="en-US" smtClean="0"/>
              <a:t>2024/6/11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93AA2E1-0F55-49FE-B939-ABB639782F19}" type="slidenum">
              <a:rPr lang="zh-TW" altLang="en-US" smtClean="0"/>
              <a:t>‹#›</a:t>
            </a:fld>
            <a:endParaRPr lang="zh-TW" altLang="en-US"/>
          </a:p>
        </p:txBody>
      </p:sp>
    </p:spTree>
    <p:extLst>
      <p:ext uri="{BB962C8B-B14F-4D97-AF65-F5344CB8AC3E}">
        <p14:creationId xmlns:p14="http://schemas.microsoft.com/office/powerpoint/2010/main" val="1350984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D00837B6-C5F9-467F-92F2-8FA8CB930A41}" type="datetimeFigureOut">
              <a:rPr lang="zh-TW" altLang="en-US" smtClean="0"/>
              <a:t>2024/6/11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93AA2E1-0F55-49FE-B939-ABB639782F19}" type="slidenum">
              <a:rPr lang="zh-TW" altLang="en-US" smtClean="0"/>
              <a:t>‹#›</a:t>
            </a:fld>
            <a:endParaRPr lang="zh-TW" altLang="en-US"/>
          </a:p>
        </p:txBody>
      </p:sp>
    </p:spTree>
    <p:extLst>
      <p:ext uri="{BB962C8B-B14F-4D97-AF65-F5344CB8AC3E}">
        <p14:creationId xmlns:p14="http://schemas.microsoft.com/office/powerpoint/2010/main" val="980506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D00837B6-C5F9-467F-92F2-8FA8CB930A41}" type="datetimeFigureOut">
              <a:rPr lang="zh-TW" altLang="en-US" smtClean="0"/>
              <a:t>2024/6/11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93AA2E1-0F55-49FE-B939-ABB639782F19}" type="slidenum">
              <a:rPr lang="zh-TW" altLang="en-US" smtClean="0"/>
              <a:t>‹#›</a:t>
            </a:fld>
            <a:endParaRPr lang="zh-TW" altLang="en-US"/>
          </a:p>
        </p:txBody>
      </p:sp>
    </p:spTree>
    <p:extLst>
      <p:ext uri="{BB962C8B-B14F-4D97-AF65-F5344CB8AC3E}">
        <p14:creationId xmlns:p14="http://schemas.microsoft.com/office/powerpoint/2010/main" val="2301559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D00837B6-C5F9-467F-92F2-8FA8CB930A41}" type="datetimeFigureOut">
              <a:rPr lang="zh-TW" altLang="en-US" smtClean="0"/>
              <a:t>2024/6/11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93AA2E1-0F55-49FE-B939-ABB639782F19}" type="slidenum">
              <a:rPr lang="zh-TW" altLang="en-US" smtClean="0"/>
              <a:t>‹#›</a:t>
            </a:fld>
            <a:endParaRPr lang="zh-TW" altLang="en-US"/>
          </a:p>
        </p:txBody>
      </p:sp>
    </p:spTree>
    <p:extLst>
      <p:ext uri="{BB962C8B-B14F-4D97-AF65-F5344CB8AC3E}">
        <p14:creationId xmlns:p14="http://schemas.microsoft.com/office/powerpoint/2010/main" val="2998232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D00837B6-C5F9-467F-92F2-8FA8CB930A41}" type="datetimeFigureOut">
              <a:rPr lang="zh-TW" altLang="en-US" smtClean="0"/>
              <a:t>2024/6/11</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D93AA2E1-0F55-49FE-B939-ABB639782F19}" type="slidenum">
              <a:rPr lang="zh-TW" altLang="en-US" smtClean="0"/>
              <a:t>‹#›</a:t>
            </a:fld>
            <a:endParaRPr lang="zh-TW" altLang="en-US"/>
          </a:p>
        </p:txBody>
      </p:sp>
    </p:spTree>
    <p:extLst>
      <p:ext uri="{BB962C8B-B14F-4D97-AF65-F5344CB8AC3E}">
        <p14:creationId xmlns:p14="http://schemas.microsoft.com/office/powerpoint/2010/main" val="1095489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D00837B6-C5F9-467F-92F2-8FA8CB930A41}" type="datetimeFigureOut">
              <a:rPr lang="zh-TW" altLang="en-US" smtClean="0"/>
              <a:t>2024/6/11</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D93AA2E1-0F55-49FE-B939-ABB639782F19}" type="slidenum">
              <a:rPr lang="zh-TW" altLang="en-US" smtClean="0"/>
              <a:t>‹#›</a:t>
            </a:fld>
            <a:endParaRPr lang="zh-TW" altLang="en-US"/>
          </a:p>
        </p:txBody>
      </p:sp>
    </p:spTree>
    <p:extLst>
      <p:ext uri="{BB962C8B-B14F-4D97-AF65-F5344CB8AC3E}">
        <p14:creationId xmlns:p14="http://schemas.microsoft.com/office/powerpoint/2010/main" val="3288067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D00837B6-C5F9-467F-92F2-8FA8CB930A41}" type="datetimeFigureOut">
              <a:rPr lang="zh-TW" altLang="en-US" smtClean="0"/>
              <a:t>2024/6/11</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D93AA2E1-0F55-49FE-B939-ABB639782F19}" type="slidenum">
              <a:rPr lang="zh-TW" altLang="en-US" smtClean="0"/>
              <a:t>‹#›</a:t>
            </a:fld>
            <a:endParaRPr lang="zh-TW" altLang="en-US"/>
          </a:p>
        </p:txBody>
      </p:sp>
    </p:spTree>
    <p:extLst>
      <p:ext uri="{BB962C8B-B14F-4D97-AF65-F5344CB8AC3E}">
        <p14:creationId xmlns:p14="http://schemas.microsoft.com/office/powerpoint/2010/main" val="1142556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D00837B6-C5F9-467F-92F2-8FA8CB930A41}" type="datetimeFigureOut">
              <a:rPr lang="zh-TW" altLang="en-US" smtClean="0"/>
              <a:t>2024/6/11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93AA2E1-0F55-49FE-B939-ABB639782F19}" type="slidenum">
              <a:rPr lang="zh-TW" altLang="en-US" smtClean="0"/>
              <a:t>‹#›</a:t>
            </a:fld>
            <a:endParaRPr lang="zh-TW" altLang="en-US"/>
          </a:p>
        </p:txBody>
      </p:sp>
    </p:spTree>
    <p:extLst>
      <p:ext uri="{BB962C8B-B14F-4D97-AF65-F5344CB8AC3E}">
        <p14:creationId xmlns:p14="http://schemas.microsoft.com/office/powerpoint/2010/main" val="3667985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D00837B6-C5F9-467F-92F2-8FA8CB930A41}" type="datetimeFigureOut">
              <a:rPr lang="zh-TW" altLang="en-US" smtClean="0"/>
              <a:t>2024/6/11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93AA2E1-0F55-49FE-B939-ABB639782F19}" type="slidenum">
              <a:rPr lang="zh-TW" altLang="en-US" smtClean="0"/>
              <a:t>‹#›</a:t>
            </a:fld>
            <a:endParaRPr lang="zh-TW" altLang="en-US"/>
          </a:p>
        </p:txBody>
      </p:sp>
    </p:spTree>
    <p:extLst>
      <p:ext uri="{BB962C8B-B14F-4D97-AF65-F5344CB8AC3E}">
        <p14:creationId xmlns:p14="http://schemas.microsoft.com/office/powerpoint/2010/main" val="1382813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0837B6-C5F9-467F-92F2-8FA8CB930A41}" type="datetimeFigureOut">
              <a:rPr lang="zh-TW" altLang="en-US" smtClean="0"/>
              <a:t>2024/6/11</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3AA2E1-0F55-49FE-B939-ABB639782F19}" type="slidenum">
              <a:rPr lang="zh-TW" altLang="en-US" smtClean="0"/>
              <a:t>‹#›</a:t>
            </a:fld>
            <a:endParaRPr lang="zh-TW" altLang="en-US"/>
          </a:p>
        </p:txBody>
      </p:sp>
    </p:spTree>
    <p:extLst>
      <p:ext uri="{BB962C8B-B14F-4D97-AF65-F5344CB8AC3E}">
        <p14:creationId xmlns:p14="http://schemas.microsoft.com/office/powerpoint/2010/main" val="41409574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8000"/>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a:xfrm>
            <a:off x="611560" y="1844824"/>
            <a:ext cx="8136904" cy="1470025"/>
          </a:xfrm>
        </p:spPr>
        <p:txBody>
          <a:bodyPr>
            <a:noAutofit/>
          </a:bodyPr>
          <a:lstStyle/>
          <a:p>
            <a:r>
              <a:rPr lang="en-US" altLang="zh-TW" sz="4000" b="1" dirty="0" smtClean="0">
                <a:solidFill>
                  <a:srgbClr val="7030A0"/>
                </a:solidFill>
                <a:latin typeface="華康中圓體" panose="020F0509000000000000" pitchFamily="49" charset="-120"/>
                <a:ea typeface="華康中圓體" panose="020F0509000000000000" pitchFamily="49" charset="-120"/>
              </a:rPr>
              <a:t>112</a:t>
            </a:r>
            <a:r>
              <a:rPr lang="zh-TW" altLang="zh-TW" sz="4000" b="1" dirty="0" smtClean="0">
                <a:solidFill>
                  <a:srgbClr val="7030A0"/>
                </a:solidFill>
                <a:latin typeface="華康中圓體" panose="020F0509000000000000" pitchFamily="49" charset="-120"/>
                <a:ea typeface="華康中圓體" panose="020F0509000000000000" pitchFamily="49" charset="-120"/>
              </a:rPr>
              <a:t>學年</a:t>
            </a:r>
            <a:r>
              <a:rPr lang="zh-TW" altLang="zh-TW" sz="4000" b="1" dirty="0">
                <a:solidFill>
                  <a:srgbClr val="7030A0"/>
                </a:solidFill>
                <a:latin typeface="華康中圓體" panose="020F0509000000000000" pitchFamily="49" charset="-120"/>
                <a:ea typeface="華康中圓體" panose="020F0509000000000000" pitchFamily="49" charset="-120"/>
              </a:rPr>
              <a:t>度弘光科技大學護理學院</a:t>
            </a:r>
            <a:r>
              <a:rPr lang="zh-TW" altLang="zh-TW" b="1" dirty="0">
                <a:solidFill>
                  <a:srgbClr val="7030A0"/>
                </a:solidFill>
                <a:latin typeface="華康中圓體" panose="020F0509000000000000" pitchFamily="49" charset="-120"/>
                <a:ea typeface="華康中圓體" panose="020F0509000000000000" pitchFamily="49" charset="-120"/>
              </a:rPr>
              <a:t>專題研究</a:t>
            </a:r>
            <a:r>
              <a:rPr lang="en-US" altLang="zh-TW" b="1" dirty="0">
                <a:solidFill>
                  <a:srgbClr val="7030A0"/>
                </a:solidFill>
                <a:latin typeface="華康中圓體" panose="020F0509000000000000" pitchFamily="49" charset="-120"/>
                <a:ea typeface="華康中圓體" panose="020F0509000000000000" pitchFamily="49" charset="-120"/>
              </a:rPr>
              <a:t>/</a:t>
            </a:r>
            <a:r>
              <a:rPr lang="zh-TW" altLang="zh-TW" b="1" dirty="0">
                <a:solidFill>
                  <a:srgbClr val="7030A0"/>
                </a:solidFill>
                <a:latin typeface="華康中圓體" panose="020F0509000000000000" pitchFamily="49" charset="-120"/>
                <a:ea typeface="華康中圓體" panose="020F0509000000000000" pitchFamily="49" charset="-120"/>
              </a:rPr>
              <a:t>實作暨實證競賽</a:t>
            </a:r>
            <a:r>
              <a:rPr lang="zh-TW" altLang="zh-TW" dirty="0">
                <a:solidFill>
                  <a:srgbClr val="7030A0"/>
                </a:solidFill>
                <a:latin typeface="華康中圓體" panose="020F0509000000000000" pitchFamily="49" charset="-120"/>
                <a:ea typeface="華康中圓體" panose="020F0509000000000000" pitchFamily="49" charset="-120"/>
              </a:rPr>
              <a:t/>
            </a:r>
            <a:br>
              <a:rPr lang="zh-TW" altLang="zh-TW" dirty="0">
                <a:solidFill>
                  <a:srgbClr val="7030A0"/>
                </a:solidFill>
                <a:latin typeface="華康中圓體" panose="020F0509000000000000" pitchFamily="49" charset="-120"/>
                <a:ea typeface="華康中圓體" panose="020F0509000000000000" pitchFamily="49" charset="-120"/>
              </a:rPr>
            </a:br>
            <a:r>
              <a:rPr lang="en-US" altLang="zh-TW" b="1" dirty="0">
                <a:solidFill>
                  <a:srgbClr val="7030A0"/>
                </a:solidFill>
                <a:latin typeface="華康中圓體" panose="020F0509000000000000" pitchFamily="49" charset="-120"/>
                <a:ea typeface="華康中圓體" panose="020F0509000000000000" pitchFamily="49" charset="-120"/>
              </a:rPr>
              <a:t> </a:t>
            </a:r>
            <a:r>
              <a:rPr lang="zh-TW" altLang="zh-TW" dirty="0">
                <a:solidFill>
                  <a:srgbClr val="7030A0"/>
                </a:solidFill>
                <a:latin typeface="華康中圓體" panose="020F0509000000000000" pitchFamily="49" charset="-120"/>
                <a:ea typeface="華康中圓體" panose="020F0509000000000000" pitchFamily="49" charset="-120"/>
              </a:rPr>
              <a:t/>
            </a:r>
            <a:br>
              <a:rPr lang="zh-TW" altLang="zh-TW" dirty="0">
                <a:solidFill>
                  <a:srgbClr val="7030A0"/>
                </a:solidFill>
                <a:latin typeface="華康中圓體" panose="020F0509000000000000" pitchFamily="49" charset="-120"/>
                <a:ea typeface="華康中圓體" panose="020F0509000000000000" pitchFamily="49" charset="-120"/>
              </a:rPr>
            </a:br>
            <a:r>
              <a:rPr lang="zh-TW" altLang="zh-TW" sz="5400" b="1" dirty="0">
                <a:solidFill>
                  <a:srgbClr val="002060"/>
                </a:solidFill>
                <a:latin typeface="華康中圓體" panose="020F0509000000000000" pitchFamily="49" charset="-120"/>
                <a:ea typeface="華康中圓體" panose="020F0509000000000000" pitchFamily="49" charset="-120"/>
              </a:rPr>
              <a:t>獲獎名單</a:t>
            </a:r>
            <a:r>
              <a:rPr lang="zh-TW" altLang="zh-TW" dirty="0">
                <a:solidFill>
                  <a:srgbClr val="7030A0"/>
                </a:solidFill>
                <a:latin typeface="華康中圓體" panose="020F0509000000000000" pitchFamily="49" charset="-120"/>
                <a:ea typeface="華康中圓體" panose="020F0509000000000000" pitchFamily="49" charset="-120"/>
              </a:rPr>
              <a:t/>
            </a:r>
            <a:br>
              <a:rPr lang="zh-TW" altLang="zh-TW" dirty="0">
                <a:solidFill>
                  <a:srgbClr val="7030A0"/>
                </a:solidFill>
                <a:latin typeface="華康中圓體" panose="020F0509000000000000" pitchFamily="49" charset="-120"/>
                <a:ea typeface="華康中圓體" panose="020F0509000000000000" pitchFamily="49" charset="-120"/>
              </a:rPr>
            </a:br>
            <a:endParaRPr lang="zh-TW" altLang="en-US" dirty="0">
              <a:solidFill>
                <a:srgbClr val="7030A0"/>
              </a:solidFill>
              <a:latin typeface="華康中圓體" panose="020F0509000000000000" pitchFamily="49" charset="-120"/>
              <a:ea typeface="華康中圓體" panose="020F0509000000000000" pitchFamily="49" charset="-120"/>
            </a:endParaRPr>
          </a:p>
        </p:txBody>
      </p:sp>
    </p:spTree>
    <p:extLst>
      <p:ext uri="{BB962C8B-B14F-4D97-AF65-F5344CB8AC3E}">
        <p14:creationId xmlns:p14="http://schemas.microsoft.com/office/powerpoint/2010/main" val="1632226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936865865"/>
              </p:ext>
            </p:extLst>
          </p:nvPr>
        </p:nvGraphicFramePr>
        <p:xfrm>
          <a:off x="683568" y="1412777"/>
          <a:ext cx="7920880" cy="3831058"/>
        </p:xfrm>
        <a:graphic>
          <a:graphicData uri="http://schemas.openxmlformats.org/drawingml/2006/table">
            <a:tbl>
              <a:tblPr firstRow="1" firstCol="1" bandRow="1"/>
              <a:tblGrid>
                <a:gridCol w="554462">
                  <a:extLst>
                    <a:ext uri="{9D8B030D-6E8A-4147-A177-3AD203B41FA5}">
                      <a16:colId xmlns:a16="http://schemas.microsoft.com/office/drawing/2014/main" val="20000"/>
                    </a:ext>
                  </a:extLst>
                </a:gridCol>
                <a:gridCol w="863608">
                  <a:extLst>
                    <a:ext uri="{9D8B030D-6E8A-4147-A177-3AD203B41FA5}">
                      <a16:colId xmlns:a16="http://schemas.microsoft.com/office/drawing/2014/main" val="20001"/>
                    </a:ext>
                  </a:extLst>
                </a:gridCol>
                <a:gridCol w="799777">
                  <a:extLst>
                    <a:ext uri="{9D8B030D-6E8A-4147-A177-3AD203B41FA5}">
                      <a16:colId xmlns:a16="http://schemas.microsoft.com/office/drawing/2014/main" val="20002"/>
                    </a:ext>
                  </a:extLst>
                </a:gridCol>
                <a:gridCol w="712879">
                  <a:extLst>
                    <a:ext uri="{9D8B030D-6E8A-4147-A177-3AD203B41FA5}">
                      <a16:colId xmlns:a16="http://schemas.microsoft.com/office/drawing/2014/main" val="20003"/>
                    </a:ext>
                  </a:extLst>
                </a:gridCol>
                <a:gridCol w="1821802">
                  <a:extLst>
                    <a:ext uri="{9D8B030D-6E8A-4147-A177-3AD203B41FA5}">
                      <a16:colId xmlns:a16="http://schemas.microsoft.com/office/drawing/2014/main" val="20004"/>
                    </a:ext>
                  </a:extLst>
                </a:gridCol>
                <a:gridCol w="3168352">
                  <a:extLst>
                    <a:ext uri="{9D8B030D-6E8A-4147-A177-3AD203B41FA5}">
                      <a16:colId xmlns:a16="http://schemas.microsoft.com/office/drawing/2014/main" val="20005"/>
                    </a:ext>
                  </a:extLst>
                </a:gridCol>
              </a:tblGrid>
              <a:tr h="757172">
                <a:tc gridSpan="6">
                  <a:txBody>
                    <a:bodyPr/>
                    <a:lstStyle/>
                    <a:p>
                      <a:pPr algn="ctr">
                        <a:spcAft>
                          <a:spcPts val="0"/>
                        </a:spcAft>
                      </a:pPr>
                      <a:r>
                        <a:rPr lang="zh-TW" altLang="en-US" sz="2400" b="1" kern="100" dirty="0">
                          <a:effectLst/>
                          <a:latin typeface="Times New Roman"/>
                          <a:ea typeface="微軟正黑體"/>
                        </a:rPr>
                        <a:t>口頭發表組</a:t>
                      </a: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9"/>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0"/>
                  </a:ext>
                </a:extLst>
              </a:tr>
              <a:tr h="732572">
                <a:tc>
                  <a:txBody>
                    <a:bodyPr/>
                    <a:lstStyle/>
                    <a:p>
                      <a:pPr algn="ctr">
                        <a:spcAft>
                          <a:spcPts val="0"/>
                        </a:spcAft>
                      </a:pPr>
                      <a:r>
                        <a:rPr lang="zh-TW" sz="1600" b="0" kern="100" dirty="0">
                          <a:effectLst/>
                          <a:latin typeface="微軟正黑體" panose="020B0604030504040204" pitchFamily="34" charset="-120"/>
                          <a:ea typeface="微軟正黑體" panose="020B0604030504040204" pitchFamily="34" charset="-120"/>
                        </a:rPr>
                        <a:t>組別</a:t>
                      </a: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zh-TW" sz="1600" b="0" kern="100" dirty="0">
                          <a:effectLst/>
                          <a:latin typeface="微軟正黑體" panose="020B0604030504040204" pitchFamily="34" charset="-120"/>
                          <a:ea typeface="微軟正黑體" panose="020B0604030504040204" pitchFamily="34" charset="-120"/>
                        </a:rPr>
                        <a:t>名次</a:t>
                      </a: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zh-TW" altLang="en-US" sz="1600" b="0" kern="100" dirty="0">
                          <a:effectLst/>
                          <a:latin typeface="微軟正黑體" panose="020B0604030504040204" pitchFamily="34" charset="-120"/>
                          <a:ea typeface="微軟正黑體" panose="020B0604030504040204" pitchFamily="34" charset="-120"/>
                        </a:rPr>
                        <a:t>獎勵</a:t>
                      </a:r>
                      <a:endParaRPr lang="zh-TW" sz="1600" b="0" kern="100" dirty="0">
                        <a:effectLst/>
                        <a:latin typeface="微軟正黑體" panose="020B0604030504040204" pitchFamily="34" charset="-120"/>
                        <a:ea typeface="微軟正黑體" panose="020B0604030504040204" pitchFamily="34" charset="-120"/>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zh-TW" sz="1600" b="0" kern="100" dirty="0">
                          <a:effectLst/>
                          <a:latin typeface="微軟正黑體" panose="020B0604030504040204" pitchFamily="34" charset="-120"/>
                          <a:ea typeface="微軟正黑體" panose="020B0604030504040204" pitchFamily="34" charset="-120"/>
                        </a:rPr>
                        <a:t>參賽編號</a:t>
                      </a: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zh-TW" sz="1600" b="0" kern="100" dirty="0">
                          <a:effectLst/>
                          <a:latin typeface="微軟正黑體" panose="020B0604030504040204" pitchFamily="34" charset="-120"/>
                          <a:ea typeface="微軟正黑體" panose="020B0604030504040204" pitchFamily="34" charset="-120"/>
                        </a:rPr>
                        <a:t>參賽學校</a:t>
                      </a:r>
                      <a:r>
                        <a:rPr lang="en-US" sz="1600" b="0" kern="100" dirty="0">
                          <a:effectLst/>
                          <a:latin typeface="微軟正黑體" panose="020B0604030504040204" pitchFamily="34" charset="-120"/>
                          <a:ea typeface="微軟正黑體" panose="020B0604030504040204" pitchFamily="34" charset="-120"/>
                        </a:rPr>
                        <a:t>/</a:t>
                      </a:r>
                      <a:r>
                        <a:rPr lang="zh-TW" sz="1600" b="0" kern="100" dirty="0">
                          <a:effectLst/>
                          <a:latin typeface="微軟正黑體" panose="020B0604030504040204" pitchFamily="34" charset="-120"/>
                          <a:ea typeface="微軟正黑體" panose="020B0604030504040204" pitchFamily="34" charset="-120"/>
                        </a:rPr>
                        <a:t>機構</a:t>
                      </a: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zh-TW" sz="1600" b="0" kern="100" dirty="0">
                          <a:effectLst/>
                          <a:latin typeface="微軟正黑體" panose="020B0604030504040204" pitchFamily="34" charset="-120"/>
                          <a:ea typeface="微軟正黑體" panose="020B0604030504040204" pitchFamily="34" charset="-120"/>
                        </a:rPr>
                        <a:t>主題</a:t>
                      </a: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extLst>
                  <a:ext uri="{0D108BD9-81ED-4DB2-BD59-A6C34878D82A}">
                    <a16:rowId xmlns:a16="http://schemas.microsoft.com/office/drawing/2014/main" val="10001"/>
                  </a:ext>
                </a:extLst>
              </a:tr>
              <a:tr h="751557">
                <a:tc rowSpan="3">
                  <a:txBody>
                    <a:bodyPr/>
                    <a:lstStyle/>
                    <a:p>
                      <a:pPr marL="71755" marR="71755" algn="ctr">
                        <a:spcAft>
                          <a:spcPts val="0"/>
                        </a:spcAft>
                      </a:pPr>
                      <a:r>
                        <a:rPr lang="zh-TW" altLang="en-US" sz="1600" kern="0" dirty="0">
                          <a:effectLst/>
                          <a:latin typeface="標楷體" panose="03000509000000000000" pitchFamily="65" charset="-120"/>
                          <a:ea typeface="標楷體" panose="03000509000000000000" pitchFamily="65" charset="-120"/>
                          <a:cs typeface="新細明體"/>
                        </a:rPr>
                        <a:t>專題研究實作</a:t>
                      </a:r>
                      <a:endParaRPr lang="zh-TW" sz="1600" kern="100" dirty="0">
                        <a:effectLst/>
                        <a:latin typeface="標楷體" panose="03000509000000000000" pitchFamily="65" charset="-120"/>
                        <a:ea typeface="標楷體" panose="03000509000000000000" pitchFamily="65" charset="-120"/>
                      </a:endParaRPr>
                    </a:p>
                  </a:txBody>
                  <a:tcPr marL="55226" marR="55226"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600" kern="0" dirty="0">
                          <a:effectLst/>
                          <a:latin typeface="標楷體" panose="03000509000000000000" pitchFamily="65" charset="-120"/>
                          <a:ea typeface="標楷體" panose="03000509000000000000" pitchFamily="65" charset="-120"/>
                          <a:cs typeface="新細明體"/>
                        </a:rPr>
                        <a:t>第一名</a:t>
                      </a:r>
                      <a:endParaRPr lang="zh-TW" sz="1600" kern="100" dirty="0">
                        <a:effectLst/>
                        <a:latin typeface="標楷體" panose="03000509000000000000" pitchFamily="65" charset="-120"/>
                        <a:ea typeface="標楷體" panose="03000509000000000000" pitchFamily="65" charset="-120"/>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TW" sz="1600" kern="100" dirty="0">
                          <a:effectLst/>
                          <a:latin typeface="標楷體" panose="03000509000000000000" pitchFamily="65" charset="-120"/>
                          <a:ea typeface="標楷體" panose="03000509000000000000" pitchFamily="65" charset="-120"/>
                        </a:rPr>
                        <a:t>3000</a:t>
                      </a:r>
                      <a:endParaRPr lang="zh-TW" sz="1600" kern="100" dirty="0">
                        <a:effectLst/>
                        <a:latin typeface="標楷體" panose="03000509000000000000" pitchFamily="65" charset="-120"/>
                        <a:ea typeface="標楷體" panose="03000509000000000000" pitchFamily="65" charset="-120"/>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200"/>
                        </a:lnSpc>
                        <a:spcAft>
                          <a:spcPts val="0"/>
                        </a:spcAft>
                      </a:pPr>
                      <a:r>
                        <a:rPr lang="en-US" sz="1600" kern="0" dirty="0">
                          <a:effectLst/>
                          <a:latin typeface="標楷體" panose="03000509000000000000" pitchFamily="65" charset="-120"/>
                          <a:ea typeface="標楷體" panose="03000509000000000000" pitchFamily="65" charset="-120"/>
                        </a:rPr>
                        <a:t>OA-01</a:t>
                      </a:r>
                      <a:endParaRPr lang="zh-TW" sz="1600" kern="100" dirty="0">
                        <a:effectLst/>
                        <a:latin typeface="標楷體" panose="03000509000000000000" pitchFamily="65" charset="-120"/>
                        <a:ea typeface="標楷體" panose="03000509000000000000" pitchFamily="65"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200"/>
                        </a:lnSpc>
                        <a:spcAft>
                          <a:spcPts val="0"/>
                        </a:spcAft>
                      </a:pPr>
                      <a:r>
                        <a:rPr lang="zh-TW" sz="1600" kern="0">
                          <a:effectLst/>
                          <a:latin typeface="標楷體" panose="03000509000000000000" pitchFamily="65" charset="-120"/>
                          <a:ea typeface="標楷體" panose="03000509000000000000" pitchFamily="65" charset="-120"/>
                        </a:rPr>
                        <a:t>弘光科技大學</a:t>
                      </a:r>
                      <a:endParaRPr lang="zh-TW" sz="1600" kern="100">
                        <a:effectLst/>
                        <a:latin typeface="標楷體" panose="03000509000000000000" pitchFamily="65" charset="-120"/>
                        <a:ea typeface="標楷體" panose="03000509000000000000" pitchFamily="65" charset="-120"/>
                      </a:endParaRPr>
                    </a:p>
                    <a:p>
                      <a:pPr algn="ctr">
                        <a:lnSpc>
                          <a:spcPts val="2200"/>
                        </a:lnSpc>
                        <a:spcAft>
                          <a:spcPts val="0"/>
                        </a:spcAft>
                      </a:pPr>
                      <a:r>
                        <a:rPr lang="zh-TW" sz="1600" kern="0">
                          <a:effectLst/>
                          <a:latin typeface="標楷體" panose="03000509000000000000" pitchFamily="65" charset="-120"/>
                          <a:ea typeface="標楷體" panose="03000509000000000000" pitchFamily="65" charset="-120"/>
                        </a:rPr>
                        <a:t>護理系</a:t>
                      </a:r>
                      <a:endParaRPr lang="zh-TW" sz="1600" kern="100">
                        <a:effectLst/>
                        <a:latin typeface="標楷體" panose="03000509000000000000" pitchFamily="65" charset="-120"/>
                        <a:ea typeface="標楷體" panose="03000509000000000000" pitchFamily="65"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200"/>
                        </a:lnSpc>
                        <a:spcAft>
                          <a:spcPts val="0"/>
                        </a:spcAft>
                      </a:pPr>
                      <a:r>
                        <a:rPr lang="zh-TW" sz="1600" kern="100" dirty="0">
                          <a:effectLst/>
                          <a:latin typeface="標楷體" panose="03000509000000000000" pitchFamily="65" charset="-120"/>
                          <a:ea typeface="標楷體" panose="03000509000000000000" pitchFamily="65" charset="-120"/>
                        </a:rPr>
                        <a:t>探討中彰地區五十</a:t>
                      </a:r>
                      <a:r>
                        <a:rPr lang="en-US" sz="1600" kern="100" dirty="0">
                          <a:effectLst/>
                          <a:latin typeface="標楷體" panose="03000509000000000000" pitchFamily="65" charset="-120"/>
                          <a:ea typeface="標楷體" panose="03000509000000000000" pitchFamily="65" charset="-120"/>
                        </a:rPr>
                        <a:t>~</a:t>
                      </a:r>
                      <a:r>
                        <a:rPr lang="zh-TW" sz="1600" kern="100" dirty="0">
                          <a:effectLst/>
                          <a:latin typeface="標楷體" panose="03000509000000000000" pitchFamily="65" charset="-120"/>
                          <a:ea typeface="標楷體" panose="03000509000000000000" pitchFamily="65" charset="-120"/>
                        </a:rPr>
                        <a:t>六十</a:t>
                      </a:r>
                      <a:r>
                        <a:rPr lang="zh-TW" sz="1600" kern="100">
                          <a:effectLst/>
                          <a:latin typeface="標楷體" panose="03000509000000000000" pitchFamily="65" charset="-120"/>
                          <a:ea typeface="標楷體" panose="03000509000000000000" pitchFamily="65" charset="-120"/>
                        </a:rPr>
                        <a:t>歲</a:t>
                      </a:r>
                      <a:r>
                        <a:rPr lang="zh-TW" sz="1600" kern="100" smtClean="0">
                          <a:effectLst/>
                          <a:latin typeface="標楷體" panose="03000509000000000000" pitchFamily="65" charset="-120"/>
                          <a:ea typeface="標楷體" panose="03000509000000000000" pitchFamily="65" charset="-120"/>
                        </a:rPr>
                        <a:t>勞工</a:t>
                      </a:r>
                      <a:r>
                        <a:rPr lang="zh-TW" altLang="en-US" sz="1600" kern="100" smtClean="0">
                          <a:effectLst/>
                          <a:latin typeface="標楷體" panose="03000509000000000000" pitchFamily="65" charset="-120"/>
                          <a:ea typeface="標楷體" panose="03000509000000000000" pitchFamily="65" charset="-120"/>
                        </a:rPr>
                        <a:t>對</a:t>
                      </a:r>
                      <a:r>
                        <a:rPr lang="zh-TW" sz="1600" kern="100" smtClean="0">
                          <a:effectLst/>
                          <a:latin typeface="標楷體" panose="03000509000000000000" pitchFamily="65" charset="-120"/>
                          <a:ea typeface="標楷體" panose="03000509000000000000" pitchFamily="65" charset="-120"/>
                        </a:rPr>
                        <a:t>退休</a:t>
                      </a:r>
                      <a:r>
                        <a:rPr lang="zh-TW" sz="1600" kern="100" dirty="0">
                          <a:effectLst/>
                          <a:latin typeface="標楷體" panose="03000509000000000000" pitchFamily="65" charset="-120"/>
                          <a:ea typeface="標楷體" panose="03000509000000000000" pitchFamily="65" charset="-120"/>
                        </a:rPr>
                        <a:t>後休閒活動與人際關係之規劃</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51557">
                <a:tc vMerge="1">
                  <a:txBody>
                    <a:bodyPr/>
                    <a:lstStyle/>
                    <a:p>
                      <a:endParaRPr lang="zh-TW" altLang="en-US"/>
                    </a:p>
                  </a:txBody>
                  <a:tcPr/>
                </a:tc>
                <a:tc>
                  <a:txBody>
                    <a:bodyPr/>
                    <a:lstStyle/>
                    <a:p>
                      <a:pPr algn="ctr">
                        <a:spcAft>
                          <a:spcPts val="0"/>
                        </a:spcAft>
                      </a:pPr>
                      <a:r>
                        <a:rPr lang="zh-TW" sz="1600" kern="0" dirty="0">
                          <a:effectLst/>
                          <a:latin typeface="標楷體" panose="03000509000000000000" pitchFamily="65" charset="-120"/>
                          <a:ea typeface="標楷體" panose="03000509000000000000" pitchFamily="65" charset="-120"/>
                          <a:cs typeface="新細明體"/>
                        </a:rPr>
                        <a:t>第二名</a:t>
                      </a:r>
                      <a:endParaRPr lang="zh-TW" sz="1600" kern="100" dirty="0">
                        <a:effectLst/>
                        <a:latin typeface="標楷體" panose="03000509000000000000" pitchFamily="65" charset="-120"/>
                        <a:ea typeface="標楷體" panose="03000509000000000000" pitchFamily="65" charset="-120"/>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TW" sz="1600" kern="100" dirty="0">
                          <a:effectLst/>
                          <a:latin typeface="標楷體" panose="03000509000000000000" pitchFamily="65" charset="-120"/>
                          <a:ea typeface="標楷體" panose="03000509000000000000" pitchFamily="65" charset="-120"/>
                        </a:rPr>
                        <a:t>2500</a:t>
                      </a:r>
                      <a:endParaRPr lang="zh-TW" sz="1600" kern="100" dirty="0">
                        <a:effectLst/>
                        <a:latin typeface="標楷體" panose="03000509000000000000" pitchFamily="65" charset="-120"/>
                        <a:ea typeface="標楷體" panose="03000509000000000000" pitchFamily="65" charset="-120"/>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TW" sz="1600" kern="100" dirty="0">
                        <a:effectLst/>
                        <a:latin typeface="標楷體" panose="03000509000000000000" pitchFamily="65" charset="-120"/>
                        <a:ea typeface="標楷體" panose="03000509000000000000" pitchFamily="65" charset="-120"/>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altLang="en-US" sz="1600" kern="100" dirty="0" smtClean="0">
                          <a:effectLst/>
                          <a:latin typeface="標楷體" panose="03000509000000000000" pitchFamily="65" charset="-120"/>
                          <a:ea typeface="標楷體" panose="03000509000000000000" pitchFamily="65" charset="-120"/>
                        </a:rPr>
                        <a:t>從缺</a:t>
                      </a:r>
                      <a:endParaRPr lang="zh-TW" sz="1600" kern="100" dirty="0">
                        <a:effectLst/>
                        <a:latin typeface="標楷體" panose="03000509000000000000" pitchFamily="65" charset="-120"/>
                        <a:ea typeface="標楷體" panose="03000509000000000000" pitchFamily="65" charset="-120"/>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TW" sz="1600" kern="100" dirty="0">
                        <a:effectLst/>
                        <a:latin typeface="標楷體" panose="03000509000000000000" pitchFamily="65" charset="-120"/>
                        <a:ea typeface="標楷體" panose="03000509000000000000" pitchFamily="65" charset="-120"/>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751557">
                <a:tc vMerge="1">
                  <a:txBody>
                    <a:bodyPr/>
                    <a:lstStyle/>
                    <a:p>
                      <a:endParaRPr lang="zh-TW" altLang="en-US"/>
                    </a:p>
                  </a:txBody>
                  <a:tcPr/>
                </a:tc>
                <a:tc>
                  <a:txBody>
                    <a:bodyPr/>
                    <a:lstStyle/>
                    <a:p>
                      <a:pPr algn="ctr">
                        <a:spcAft>
                          <a:spcPts val="0"/>
                        </a:spcAft>
                      </a:pPr>
                      <a:r>
                        <a:rPr lang="zh-TW" sz="1600" kern="0" dirty="0">
                          <a:effectLst/>
                          <a:latin typeface="標楷體" panose="03000509000000000000" pitchFamily="65" charset="-120"/>
                          <a:ea typeface="標楷體" panose="03000509000000000000" pitchFamily="65" charset="-120"/>
                          <a:cs typeface="新細明體"/>
                        </a:rPr>
                        <a:t>第三名</a:t>
                      </a:r>
                      <a:endParaRPr lang="zh-TW" sz="1600" kern="100" dirty="0">
                        <a:effectLst/>
                        <a:latin typeface="標楷體" panose="03000509000000000000" pitchFamily="65" charset="-120"/>
                        <a:ea typeface="標楷體" panose="03000509000000000000" pitchFamily="65" charset="-120"/>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TW" sz="1600" kern="100" dirty="0">
                          <a:effectLst/>
                          <a:latin typeface="標楷體" panose="03000509000000000000" pitchFamily="65" charset="-120"/>
                          <a:ea typeface="標楷體" panose="03000509000000000000" pitchFamily="65" charset="-120"/>
                        </a:rPr>
                        <a:t>2000</a:t>
                      </a:r>
                      <a:endParaRPr lang="zh-TW" sz="1600" kern="100" dirty="0">
                        <a:effectLst/>
                        <a:latin typeface="標楷體" panose="03000509000000000000" pitchFamily="65" charset="-120"/>
                        <a:ea typeface="標楷體" panose="03000509000000000000" pitchFamily="65" charset="-120"/>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TW" sz="1600" kern="100" dirty="0">
                        <a:effectLst/>
                        <a:latin typeface="標楷體" panose="03000509000000000000" pitchFamily="65" charset="-120"/>
                        <a:ea typeface="標楷體" panose="03000509000000000000" pitchFamily="65" charset="-120"/>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altLang="en-US" sz="1600" kern="100" dirty="0" smtClean="0">
                          <a:effectLst/>
                          <a:latin typeface="標楷體" panose="03000509000000000000" pitchFamily="65" charset="-120"/>
                          <a:ea typeface="標楷體" panose="03000509000000000000" pitchFamily="65" charset="-120"/>
                        </a:rPr>
                        <a:t>從缺</a:t>
                      </a:r>
                      <a:endParaRPr lang="zh-TW" sz="1600" kern="100" dirty="0">
                        <a:effectLst/>
                        <a:latin typeface="標楷體" panose="03000509000000000000" pitchFamily="65" charset="-120"/>
                        <a:ea typeface="標楷體" panose="03000509000000000000" pitchFamily="65" charset="-120"/>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TW" sz="1600" kern="100" dirty="0">
                        <a:effectLst/>
                        <a:latin typeface="標楷體" panose="03000509000000000000" pitchFamily="65" charset="-120"/>
                        <a:ea typeface="標楷體" panose="03000509000000000000" pitchFamily="65" charset="-120"/>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93705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727305942"/>
              </p:ext>
            </p:extLst>
          </p:nvPr>
        </p:nvGraphicFramePr>
        <p:xfrm>
          <a:off x="611560" y="1400194"/>
          <a:ext cx="7920880" cy="1332193"/>
        </p:xfrm>
        <a:graphic>
          <a:graphicData uri="http://schemas.openxmlformats.org/drawingml/2006/table">
            <a:tbl>
              <a:tblPr firstRow="1" firstCol="1" bandRow="1"/>
              <a:tblGrid>
                <a:gridCol w="554462">
                  <a:extLst>
                    <a:ext uri="{9D8B030D-6E8A-4147-A177-3AD203B41FA5}">
                      <a16:colId xmlns:a16="http://schemas.microsoft.com/office/drawing/2014/main" val="20000"/>
                    </a:ext>
                  </a:extLst>
                </a:gridCol>
                <a:gridCol w="863608">
                  <a:extLst>
                    <a:ext uri="{9D8B030D-6E8A-4147-A177-3AD203B41FA5}">
                      <a16:colId xmlns:a16="http://schemas.microsoft.com/office/drawing/2014/main" val="20001"/>
                    </a:ext>
                  </a:extLst>
                </a:gridCol>
                <a:gridCol w="799777">
                  <a:extLst>
                    <a:ext uri="{9D8B030D-6E8A-4147-A177-3AD203B41FA5}">
                      <a16:colId xmlns:a16="http://schemas.microsoft.com/office/drawing/2014/main" val="20002"/>
                    </a:ext>
                  </a:extLst>
                </a:gridCol>
                <a:gridCol w="712879">
                  <a:extLst>
                    <a:ext uri="{9D8B030D-6E8A-4147-A177-3AD203B41FA5}">
                      <a16:colId xmlns:a16="http://schemas.microsoft.com/office/drawing/2014/main" val="20003"/>
                    </a:ext>
                  </a:extLst>
                </a:gridCol>
                <a:gridCol w="1821802">
                  <a:extLst>
                    <a:ext uri="{9D8B030D-6E8A-4147-A177-3AD203B41FA5}">
                      <a16:colId xmlns:a16="http://schemas.microsoft.com/office/drawing/2014/main" val="20004"/>
                    </a:ext>
                  </a:extLst>
                </a:gridCol>
                <a:gridCol w="3168352">
                  <a:extLst>
                    <a:ext uri="{9D8B030D-6E8A-4147-A177-3AD203B41FA5}">
                      <a16:colId xmlns:a16="http://schemas.microsoft.com/office/drawing/2014/main" val="20005"/>
                    </a:ext>
                  </a:extLst>
                </a:gridCol>
              </a:tblGrid>
              <a:tr h="677096">
                <a:tc gridSpan="6">
                  <a:txBody>
                    <a:bodyPr/>
                    <a:lstStyle/>
                    <a:p>
                      <a:pPr algn="ctr">
                        <a:spcAft>
                          <a:spcPts val="0"/>
                        </a:spcAft>
                      </a:pPr>
                      <a:r>
                        <a:rPr lang="zh-TW" altLang="en-US" sz="2400" b="1" kern="100" dirty="0">
                          <a:effectLst/>
                          <a:latin typeface="Times New Roman"/>
                          <a:ea typeface="微軟正黑體"/>
                        </a:rPr>
                        <a:t>口頭發表組</a:t>
                      </a:r>
                      <a:r>
                        <a:rPr lang="en-US" altLang="zh-TW" sz="2400" b="1" kern="100" dirty="0">
                          <a:effectLst/>
                          <a:latin typeface="Times New Roman"/>
                          <a:ea typeface="微軟正黑體"/>
                        </a:rPr>
                        <a:t>(3A)</a:t>
                      </a:r>
                      <a:endParaRPr lang="zh-TW" altLang="en-US" sz="2400" b="1" kern="100" dirty="0">
                        <a:effectLst/>
                        <a:latin typeface="Times New Roman"/>
                        <a:ea typeface="微軟正黑體"/>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9"/>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0"/>
                  </a:ext>
                </a:extLst>
              </a:tr>
              <a:tr h="655097">
                <a:tc>
                  <a:txBody>
                    <a:bodyPr/>
                    <a:lstStyle/>
                    <a:p>
                      <a:pPr algn="ctr">
                        <a:spcAft>
                          <a:spcPts val="0"/>
                        </a:spcAft>
                      </a:pPr>
                      <a:r>
                        <a:rPr lang="zh-TW" sz="1600" b="0" kern="100" dirty="0">
                          <a:effectLst/>
                          <a:latin typeface="微軟正黑體" panose="020B0604030504040204" pitchFamily="34" charset="-120"/>
                          <a:ea typeface="微軟正黑體" panose="020B0604030504040204" pitchFamily="34" charset="-120"/>
                        </a:rPr>
                        <a:t>組別</a:t>
                      </a: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zh-TW" sz="1600" b="0" kern="100" dirty="0">
                          <a:effectLst/>
                          <a:latin typeface="微軟正黑體" panose="020B0604030504040204" pitchFamily="34" charset="-120"/>
                          <a:ea typeface="微軟正黑體" panose="020B0604030504040204" pitchFamily="34" charset="-120"/>
                        </a:rPr>
                        <a:t>名次</a:t>
                      </a: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zh-TW" altLang="en-US" sz="1600" b="0" kern="100" dirty="0">
                          <a:effectLst/>
                          <a:latin typeface="微軟正黑體" panose="020B0604030504040204" pitchFamily="34" charset="-120"/>
                          <a:ea typeface="微軟正黑體" panose="020B0604030504040204" pitchFamily="34" charset="-120"/>
                        </a:rPr>
                        <a:t>獎勵</a:t>
                      </a:r>
                      <a:endParaRPr lang="zh-TW" sz="1600" b="0" kern="100" dirty="0">
                        <a:effectLst/>
                        <a:latin typeface="微軟正黑體" panose="020B0604030504040204" pitchFamily="34" charset="-120"/>
                        <a:ea typeface="微軟正黑體" panose="020B0604030504040204" pitchFamily="34" charset="-120"/>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zh-TW" sz="1600" b="0" kern="100" dirty="0">
                          <a:effectLst/>
                          <a:latin typeface="微軟正黑體" panose="020B0604030504040204" pitchFamily="34" charset="-120"/>
                          <a:ea typeface="微軟正黑體" panose="020B0604030504040204" pitchFamily="34" charset="-120"/>
                        </a:rPr>
                        <a:t>參賽編號</a:t>
                      </a: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zh-TW" sz="1600" b="0" kern="100" dirty="0">
                          <a:effectLst/>
                          <a:latin typeface="微軟正黑體" panose="020B0604030504040204" pitchFamily="34" charset="-120"/>
                          <a:ea typeface="微軟正黑體" panose="020B0604030504040204" pitchFamily="34" charset="-120"/>
                        </a:rPr>
                        <a:t>參賽學校</a:t>
                      </a:r>
                      <a:r>
                        <a:rPr lang="en-US" sz="1600" b="0" kern="100" dirty="0">
                          <a:effectLst/>
                          <a:latin typeface="微軟正黑體" panose="020B0604030504040204" pitchFamily="34" charset="-120"/>
                          <a:ea typeface="微軟正黑體" panose="020B0604030504040204" pitchFamily="34" charset="-120"/>
                        </a:rPr>
                        <a:t>/</a:t>
                      </a:r>
                      <a:r>
                        <a:rPr lang="zh-TW" sz="1600" b="0" kern="100" dirty="0">
                          <a:effectLst/>
                          <a:latin typeface="微軟正黑體" panose="020B0604030504040204" pitchFamily="34" charset="-120"/>
                          <a:ea typeface="微軟正黑體" panose="020B0604030504040204" pitchFamily="34" charset="-120"/>
                        </a:rPr>
                        <a:t>機構</a:t>
                      </a: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zh-TW" sz="1600" b="0" kern="100" dirty="0">
                          <a:effectLst/>
                          <a:latin typeface="微軟正黑體" panose="020B0604030504040204" pitchFamily="34" charset="-120"/>
                          <a:ea typeface="微軟正黑體" panose="020B0604030504040204" pitchFamily="34" charset="-120"/>
                        </a:rPr>
                        <a:t>主題</a:t>
                      </a: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extLst>
                  <a:ext uri="{0D108BD9-81ED-4DB2-BD59-A6C34878D82A}">
                    <a16:rowId xmlns:a16="http://schemas.microsoft.com/office/drawing/2014/main" val="10001"/>
                  </a:ext>
                </a:extLst>
              </a:tr>
            </a:tbl>
          </a:graphicData>
        </a:graphic>
      </p:graphicFrame>
      <p:graphicFrame>
        <p:nvGraphicFramePr>
          <p:cNvPr id="2" name="表格 1"/>
          <p:cNvGraphicFramePr>
            <a:graphicFrameLocks noGrp="1"/>
          </p:cNvGraphicFramePr>
          <p:nvPr>
            <p:extLst>
              <p:ext uri="{D42A27DB-BD31-4B8C-83A1-F6EECF244321}">
                <p14:modId xmlns:p14="http://schemas.microsoft.com/office/powerpoint/2010/main" val="3119343635"/>
              </p:ext>
            </p:extLst>
          </p:nvPr>
        </p:nvGraphicFramePr>
        <p:xfrm>
          <a:off x="611560" y="2732387"/>
          <a:ext cx="7920880" cy="2016225"/>
        </p:xfrm>
        <a:graphic>
          <a:graphicData uri="http://schemas.openxmlformats.org/drawingml/2006/table">
            <a:tbl>
              <a:tblPr firstRow="1" firstCol="1" bandRow="1"/>
              <a:tblGrid>
                <a:gridCol w="554462">
                  <a:extLst>
                    <a:ext uri="{9D8B030D-6E8A-4147-A177-3AD203B41FA5}">
                      <a16:colId xmlns:a16="http://schemas.microsoft.com/office/drawing/2014/main" val="2299068694"/>
                    </a:ext>
                  </a:extLst>
                </a:gridCol>
                <a:gridCol w="863608">
                  <a:extLst>
                    <a:ext uri="{9D8B030D-6E8A-4147-A177-3AD203B41FA5}">
                      <a16:colId xmlns:a16="http://schemas.microsoft.com/office/drawing/2014/main" val="1849340587"/>
                    </a:ext>
                  </a:extLst>
                </a:gridCol>
                <a:gridCol w="799777">
                  <a:extLst>
                    <a:ext uri="{9D8B030D-6E8A-4147-A177-3AD203B41FA5}">
                      <a16:colId xmlns:a16="http://schemas.microsoft.com/office/drawing/2014/main" val="637999843"/>
                    </a:ext>
                  </a:extLst>
                </a:gridCol>
                <a:gridCol w="712879">
                  <a:extLst>
                    <a:ext uri="{9D8B030D-6E8A-4147-A177-3AD203B41FA5}">
                      <a16:colId xmlns:a16="http://schemas.microsoft.com/office/drawing/2014/main" val="3226534353"/>
                    </a:ext>
                  </a:extLst>
                </a:gridCol>
                <a:gridCol w="1821802">
                  <a:extLst>
                    <a:ext uri="{9D8B030D-6E8A-4147-A177-3AD203B41FA5}">
                      <a16:colId xmlns:a16="http://schemas.microsoft.com/office/drawing/2014/main" val="47432952"/>
                    </a:ext>
                  </a:extLst>
                </a:gridCol>
                <a:gridCol w="3168352">
                  <a:extLst>
                    <a:ext uri="{9D8B030D-6E8A-4147-A177-3AD203B41FA5}">
                      <a16:colId xmlns:a16="http://schemas.microsoft.com/office/drawing/2014/main" val="628211927"/>
                    </a:ext>
                  </a:extLst>
                </a:gridCol>
              </a:tblGrid>
              <a:tr h="672075">
                <a:tc rowSpan="3">
                  <a:txBody>
                    <a:bodyPr/>
                    <a:lstStyle/>
                    <a:p>
                      <a:pPr marL="71755" marR="71755" algn="ctr">
                        <a:spcAft>
                          <a:spcPts val="0"/>
                        </a:spcAft>
                      </a:pPr>
                      <a:r>
                        <a:rPr lang="zh-TW" altLang="en-US" sz="1600" kern="0" dirty="0">
                          <a:effectLst/>
                          <a:latin typeface="標楷體" panose="03000509000000000000" pitchFamily="65" charset="-120"/>
                          <a:ea typeface="標楷體" panose="03000509000000000000" pitchFamily="65" charset="-120"/>
                          <a:cs typeface="新細明體"/>
                        </a:rPr>
                        <a:t>臨床實證問題</a:t>
                      </a:r>
                    </a:p>
                  </a:txBody>
                  <a:tcPr marL="55226" marR="55226"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600" kern="0" dirty="0">
                          <a:effectLst/>
                          <a:latin typeface="標楷體" panose="03000509000000000000" pitchFamily="65" charset="-120"/>
                          <a:ea typeface="標楷體" panose="03000509000000000000" pitchFamily="65" charset="-120"/>
                          <a:cs typeface="新細明體"/>
                        </a:rPr>
                        <a:t>第一名</a:t>
                      </a:r>
                      <a:endParaRPr lang="zh-TW" sz="1600" kern="100" dirty="0">
                        <a:effectLst/>
                        <a:latin typeface="標楷體" panose="03000509000000000000" pitchFamily="65" charset="-120"/>
                        <a:ea typeface="標楷體" panose="03000509000000000000" pitchFamily="65" charset="-120"/>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TW" sz="1600" kern="100" dirty="0">
                          <a:effectLst/>
                          <a:latin typeface="標楷體" panose="03000509000000000000" pitchFamily="65" charset="-120"/>
                          <a:ea typeface="標楷體" panose="03000509000000000000" pitchFamily="65" charset="-120"/>
                        </a:rPr>
                        <a:t>3000</a:t>
                      </a:r>
                      <a:endParaRPr lang="zh-TW" sz="1600" kern="100" dirty="0">
                        <a:effectLst/>
                        <a:latin typeface="標楷體" panose="03000509000000000000" pitchFamily="65" charset="-120"/>
                        <a:ea typeface="標楷體" panose="03000509000000000000" pitchFamily="65" charset="-120"/>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200"/>
                        </a:lnSpc>
                        <a:spcAft>
                          <a:spcPts val="0"/>
                        </a:spcAft>
                      </a:pPr>
                      <a:r>
                        <a:rPr lang="en-US" sz="1400" kern="0" dirty="0" smtClean="0">
                          <a:effectLst/>
                          <a:latin typeface="標楷體" panose="03000509000000000000" pitchFamily="65" charset="-120"/>
                          <a:ea typeface="標楷體" panose="03000509000000000000" pitchFamily="65" charset="-120"/>
                        </a:rPr>
                        <a:t>O3A-0</a:t>
                      </a:r>
                      <a:r>
                        <a:rPr lang="en-US" altLang="zh-TW" sz="1400" kern="0" dirty="0" smtClean="0">
                          <a:effectLst/>
                          <a:latin typeface="標楷體" panose="03000509000000000000" pitchFamily="65" charset="-120"/>
                          <a:ea typeface="標楷體" panose="03000509000000000000" pitchFamily="65" charset="-120"/>
                        </a:rPr>
                        <a:t>2</a:t>
                      </a:r>
                      <a:endParaRPr lang="zh-TW" sz="1400" kern="100" dirty="0">
                        <a:effectLst/>
                        <a:latin typeface="標楷體" panose="03000509000000000000" pitchFamily="65" charset="-120"/>
                        <a:ea typeface="標楷體" panose="03000509000000000000" pitchFamily="65"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200"/>
                        </a:lnSpc>
                        <a:spcAft>
                          <a:spcPts val="0"/>
                        </a:spcAft>
                      </a:pPr>
                      <a:r>
                        <a:rPr lang="zh-TW" sz="1600" kern="100" dirty="0">
                          <a:solidFill>
                            <a:srgbClr val="000000"/>
                          </a:solidFill>
                          <a:effectLst/>
                          <a:latin typeface="標楷體" panose="03000509000000000000" pitchFamily="65" charset="-120"/>
                          <a:ea typeface="標楷體" panose="03000509000000000000" pitchFamily="65" charset="-120"/>
                          <a:cs typeface="Arial" panose="020B0604020202020204" pitchFamily="34" charset="0"/>
                        </a:rPr>
                        <a:t>中山醫學大學</a:t>
                      </a:r>
                      <a:endParaRPr lang="zh-TW" sz="1600" kern="100" dirty="0">
                        <a:effectLst/>
                        <a:latin typeface="標楷體" panose="03000509000000000000" pitchFamily="65" charset="-120"/>
                        <a:ea typeface="標楷體" panose="03000509000000000000" pitchFamily="65" charset="-120"/>
                      </a:endParaRPr>
                    </a:p>
                    <a:p>
                      <a:pPr algn="ctr">
                        <a:lnSpc>
                          <a:spcPts val="2200"/>
                        </a:lnSpc>
                        <a:spcAft>
                          <a:spcPts val="0"/>
                        </a:spcAft>
                      </a:pPr>
                      <a:r>
                        <a:rPr lang="zh-TW" sz="1600" kern="100" dirty="0">
                          <a:solidFill>
                            <a:srgbClr val="000000"/>
                          </a:solidFill>
                          <a:effectLst/>
                          <a:latin typeface="標楷體" panose="03000509000000000000" pitchFamily="65" charset="-120"/>
                          <a:ea typeface="標楷體" panose="03000509000000000000" pitchFamily="65" charset="-120"/>
                          <a:cs typeface="Arial" panose="020B0604020202020204" pitchFamily="34" charset="0"/>
                        </a:rPr>
                        <a:t>護理學系</a:t>
                      </a:r>
                      <a:endParaRPr lang="zh-TW" sz="1600" kern="100" dirty="0">
                        <a:effectLst/>
                        <a:latin typeface="標楷體" panose="03000509000000000000" pitchFamily="65" charset="-120"/>
                        <a:ea typeface="標楷體" panose="03000509000000000000" pitchFamily="65"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200"/>
                        </a:lnSpc>
                        <a:spcAft>
                          <a:spcPts val="0"/>
                        </a:spcAft>
                      </a:pPr>
                      <a:r>
                        <a:rPr lang="zh-TW" sz="1600" kern="100" dirty="0">
                          <a:effectLst/>
                          <a:latin typeface="標楷體" panose="03000509000000000000" pitchFamily="65" charset="-120"/>
                          <a:ea typeface="標楷體" panose="03000509000000000000" pitchFamily="65" charset="-120"/>
                        </a:rPr>
                        <a:t>術後攝取咖啡對腸胃道功能恢復的影響</a:t>
                      </a:r>
                      <a:r>
                        <a:rPr lang="en-US" sz="1600" kern="100" dirty="0">
                          <a:effectLst/>
                          <a:latin typeface="標楷體" panose="03000509000000000000" pitchFamily="65" charset="-120"/>
                          <a:ea typeface="標楷體" panose="03000509000000000000" pitchFamily="65" charset="-120"/>
                        </a:rPr>
                        <a:t>​</a:t>
                      </a:r>
                      <a:endParaRPr lang="zh-TW" sz="1600" kern="100" dirty="0">
                        <a:effectLst/>
                        <a:latin typeface="標楷體" panose="03000509000000000000" pitchFamily="65" charset="-120"/>
                        <a:ea typeface="標楷體" panose="03000509000000000000" pitchFamily="65"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4495826"/>
                  </a:ext>
                </a:extLst>
              </a:tr>
              <a:tr h="672075">
                <a:tc vMerge="1">
                  <a:txBody>
                    <a:bodyPr/>
                    <a:lstStyle/>
                    <a:p>
                      <a:endParaRPr lang="zh-TW" altLang="en-US"/>
                    </a:p>
                  </a:txBody>
                  <a:tcPr/>
                </a:tc>
                <a:tc>
                  <a:txBody>
                    <a:bodyPr/>
                    <a:lstStyle/>
                    <a:p>
                      <a:pPr algn="ctr">
                        <a:spcAft>
                          <a:spcPts val="0"/>
                        </a:spcAft>
                      </a:pPr>
                      <a:r>
                        <a:rPr lang="zh-TW" sz="1600" kern="0" dirty="0">
                          <a:effectLst/>
                          <a:latin typeface="標楷體" panose="03000509000000000000" pitchFamily="65" charset="-120"/>
                          <a:ea typeface="標楷體" panose="03000509000000000000" pitchFamily="65" charset="-120"/>
                          <a:cs typeface="新細明體"/>
                        </a:rPr>
                        <a:t>第二名</a:t>
                      </a:r>
                      <a:endParaRPr lang="zh-TW" sz="1600" kern="100" dirty="0">
                        <a:effectLst/>
                        <a:latin typeface="標楷體" panose="03000509000000000000" pitchFamily="65" charset="-120"/>
                        <a:ea typeface="標楷體" panose="03000509000000000000" pitchFamily="65" charset="-120"/>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TW" sz="1600" kern="100" dirty="0">
                          <a:effectLst/>
                          <a:latin typeface="標楷體" panose="03000509000000000000" pitchFamily="65" charset="-120"/>
                          <a:ea typeface="標楷體" panose="03000509000000000000" pitchFamily="65" charset="-120"/>
                        </a:rPr>
                        <a:t>2500</a:t>
                      </a:r>
                      <a:endParaRPr lang="zh-TW" sz="1600" kern="100" dirty="0">
                        <a:effectLst/>
                        <a:latin typeface="標楷體" panose="03000509000000000000" pitchFamily="65" charset="-120"/>
                        <a:ea typeface="標楷體" panose="03000509000000000000" pitchFamily="65" charset="-120"/>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200"/>
                        </a:lnSpc>
                        <a:spcAft>
                          <a:spcPts val="0"/>
                        </a:spcAft>
                      </a:pPr>
                      <a:r>
                        <a:rPr lang="en-US" sz="1400" kern="0" dirty="0" smtClean="0">
                          <a:effectLst/>
                          <a:latin typeface="標楷體" panose="03000509000000000000" pitchFamily="65" charset="-120"/>
                          <a:ea typeface="標楷體" panose="03000509000000000000" pitchFamily="65" charset="-120"/>
                        </a:rPr>
                        <a:t>O3A-0</a:t>
                      </a:r>
                      <a:r>
                        <a:rPr lang="en-US" altLang="zh-TW" sz="1400" kern="0" dirty="0" smtClean="0">
                          <a:effectLst/>
                          <a:latin typeface="標楷體" panose="03000509000000000000" pitchFamily="65" charset="-120"/>
                          <a:ea typeface="標楷體" panose="03000509000000000000" pitchFamily="65" charset="-120"/>
                        </a:rPr>
                        <a:t>3</a:t>
                      </a:r>
                      <a:endParaRPr lang="zh-TW" sz="1400" kern="100" dirty="0">
                        <a:effectLst/>
                        <a:latin typeface="標楷體" panose="03000509000000000000" pitchFamily="65" charset="-120"/>
                        <a:ea typeface="標楷體" panose="03000509000000000000" pitchFamily="65"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200"/>
                        </a:lnSpc>
                        <a:spcAft>
                          <a:spcPts val="0"/>
                        </a:spcAft>
                      </a:pPr>
                      <a:r>
                        <a:rPr lang="zh-TW" sz="1600" kern="100" dirty="0">
                          <a:solidFill>
                            <a:srgbClr val="000000"/>
                          </a:solidFill>
                          <a:effectLst/>
                          <a:latin typeface="標楷體" panose="03000509000000000000" pitchFamily="65" charset="-120"/>
                          <a:ea typeface="標楷體" panose="03000509000000000000" pitchFamily="65" charset="-120"/>
                          <a:cs typeface="Arial" panose="020B0604020202020204" pitchFamily="34" charset="0"/>
                        </a:rPr>
                        <a:t>仁德醫護管理專科學校護理科</a:t>
                      </a:r>
                      <a:endParaRPr lang="zh-TW" sz="1600" kern="100" dirty="0">
                        <a:effectLst/>
                        <a:latin typeface="標楷體" panose="03000509000000000000" pitchFamily="65" charset="-120"/>
                        <a:ea typeface="標楷體" panose="03000509000000000000" pitchFamily="65"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200"/>
                        </a:lnSpc>
                        <a:spcAft>
                          <a:spcPts val="0"/>
                        </a:spcAft>
                      </a:pPr>
                      <a:r>
                        <a:rPr lang="zh-TW" sz="1600" kern="100" dirty="0">
                          <a:effectLst/>
                          <a:latin typeface="標楷體" panose="03000509000000000000" pitchFamily="65" charset="-120"/>
                          <a:ea typeface="標楷體" panose="03000509000000000000" pitchFamily="65" charset="-120"/>
                        </a:rPr>
                        <a:t>運用運動緩解育齡婦女原發性經痛之成效探討</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2093345"/>
                  </a:ext>
                </a:extLst>
              </a:tr>
              <a:tr h="672075">
                <a:tc vMerge="1">
                  <a:txBody>
                    <a:bodyPr/>
                    <a:lstStyle/>
                    <a:p>
                      <a:endParaRPr lang="zh-TW" altLang="en-US"/>
                    </a:p>
                  </a:txBody>
                  <a:tcPr/>
                </a:tc>
                <a:tc>
                  <a:txBody>
                    <a:bodyPr/>
                    <a:lstStyle/>
                    <a:p>
                      <a:pPr algn="ctr">
                        <a:spcAft>
                          <a:spcPts val="0"/>
                        </a:spcAft>
                      </a:pPr>
                      <a:r>
                        <a:rPr lang="zh-TW" sz="1600" kern="0" dirty="0">
                          <a:effectLst/>
                          <a:latin typeface="標楷體" panose="03000509000000000000" pitchFamily="65" charset="-120"/>
                          <a:ea typeface="標楷體" panose="03000509000000000000" pitchFamily="65" charset="-120"/>
                          <a:cs typeface="新細明體"/>
                        </a:rPr>
                        <a:t>第三名</a:t>
                      </a:r>
                      <a:endParaRPr lang="zh-TW" sz="1600" kern="100" dirty="0">
                        <a:effectLst/>
                        <a:latin typeface="標楷體" panose="03000509000000000000" pitchFamily="65" charset="-120"/>
                        <a:ea typeface="標楷體" panose="03000509000000000000" pitchFamily="65" charset="-120"/>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TW" sz="1600" kern="100" dirty="0">
                          <a:effectLst/>
                          <a:latin typeface="標楷體" panose="03000509000000000000" pitchFamily="65" charset="-120"/>
                          <a:ea typeface="標楷體" panose="03000509000000000000" pitchFamily="65" charset="-120"/>
                        </a:rPr>
                        <a:t>2000</a:t>
                      </a:r>
                      <a:endParaRPr lang="zh-TW" sz="1600" kern="100" dirty="0">
                        <a:effectLst/>
                        <a:latin typeface="標楷體" panose="03000509000000000000" pitchFamily="65" charset="-120"/>
                        <a:ea typeface="標楷體" panose="03000509000000000000" pitchFamily="65" charset="-120"/>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200"/>
                        </a:lnSpc>
                        <a:spcAft>
                          <a:spcPts val="0"/>
                        </a:spcAft>
                      </a:pPr>
                      <a:r>
                        <a:rPr lang="en-US" sz="1400" kern="0" dirty="0" smtClean="0">
                          <a:effectLst/>
                          <a:latin typeface="標楷體" panose="03000509000000000000" pitchFamily="65" charset="-120"/>
                          <a:ea typeface="標楷體" panose="03000509000000000000" pitchFamily="65" charset="-120"/>
                        </a:rPr>
                        <a:t>O3A-0</a:t>
                      </a:r>
                      <a:r>
                        <a:rPr lang="en-US" altLang="zh-TW" sz="1400" kern="0" dirty="0" smtClean="0">
                          <a:effectLst/>
                          <a:latin typeface="標楷體" panose="03000509000000000000" pitchFamily="65" charset="-120"/>
                          <a:ea typeface="標楷體" panose="03000509000000000000" pitchFamily="65" charset="-120"/>
                        </a:rPr>
                        <a:t>1</a:t>
                      </a:r>
                      <a:endParaRPr lang="zh-TW" sz="1400" kern="100" dirty="0">
                        <a:effectLst/>
                        <a:latin typeface="標楷體" panose="03000509000000000000" pitchFamily="65" charset="-120"/>
                        <a:ea typeface="標楷體" panose="03000509000000000000" pitchFamily="65"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ts val="2200"/>
                        </a:lnSpc>
                        <a:spcBef>
                          <a:spcPts val="0"/>
                        </a:spcBef>
                        <a:spcAft>
                          <a:spcPts val="0"/>
                        </a:spcAft>
                        <a:buClrTx/>
                        <a:buSzTx/>
                        <a:buFontTx/>
                        <a:buNone/>
                        <a:tabLst/>
                        <a:defRPr/>
                      </a:pPr>
                      <a:r>
                        <a:rPr lang="zh-TW" altLang="zh-TW" sz="1600" kern="100" dirty="0" smtClean="0">
                          <a:solidFill>
                            <a:srgbClr val="000000"/>
                          </a:solidFill>
                          <a:effectLst/>
                          <a:latin typeface="標楷體" panose="03000509000000000000" pitchFamily="65" charset="-120"/>
                          <a:ea typeface="標楷體" panose="03000509000000000000" pitchFamily="65" charset="-120"/>
                          <a:cs typeface="Arial" panose="020B0604020202020204" pitchFamily="34" charset="0"/>
                        </a:rPr>
                        <a:t>仁德醫護管理專科學校護理科</a:t>
                      </a:r>
                      <a:endParaRPr lang="zh-TW" sz="1600" kern="100" dirty="0">
                        <a:effectLst/>
                        <a:latin typeface="標楷體" panose="03000509000000000000" pitchFamily="65" charset="-120"/>
                        <a:ea typeface="標楷體" panose="03000509000000000000" pitchFamily="65"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2200"/>
                        </a:lnSpc>
                        <a:spcAft>
                          <a:spcPts val="0"/>
                        </a:spcAft>
                      </a:pPr>
                      <a:r>
                        <a:rPr lang="zh-TW" altLang="zh-TW" sz="1600" kern="100" dirty="0" smtClean="0">
                          <a:solidFill>
                            <a:schemeClr val="tx1"/>
                          </a:solidFill>
                          <a:effectLst/>
                          <a:latin typeface="標楷體" panose="03000509000000000000" pitchFamily="65" charset="-120"/>
                          <a:ea typeface="標楷體" panose="03000509000000000000" pitchFamily="65" charset="-120"/>
                          <a:cs typeface="+mn-cs"/>
                        </a:rPr>
                        <a:t>運用瑜珈訓練緩解孕婦產前壓力</a:t>
                      </a:r>
                      <a:endParaRPr lang="zh-TW" sz="1600" kern="100" dirty="0">
                        <a:solidFill>
                          <a:schemeClr val="tx1"/>
                        </a:solidFill>
                        <a:effectLst/>
                        <a:latin typeface="標楷體" panose="03000509000000000000" pitchFamily="65" charset="-120"/>
                        <a:ea typeface="標楷體" panose="03000509000000000000" pitchFamily="65" charset="-120"/>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1956165"/>
                  </a:ext>
                </a:extLst>
              </a:tr>
            </a:tbl>
          </a:graphicData>
        </a:graphic>
      </p:graphicFrame>
    </p:spTree>
    <p:extLst>
      <p:ext uri="{BB962C8B-B14F-4D97-AF65-F5344CB8AC3E}">
        <p14:creationId xmlns:p14="http://schemas.microsoft.com/office/powerpoint/2010/main" val="3856443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3809040857"/>
              </p:ext>
            </p:extLst>
          </p:nvPr>
        </p:nvGraphicFramePr>
        <p:xfrm>
          <a:off x="611560" y="1263358"/>
          <a:ext cx="7920880" cy="1375028"/>
        </p:xfrm>
        <a:graphic>
          <a:graphicData uri="http://schemas.openxmlformats.org/drawingml/2006/table">
            <a:tbl>
              <a:tblPr firstRow="1" firstCol="1" bandRow="1"/>
              <a:tblGrid>
                <a:gridCol w="554462">
                  <a:extLst>
                    <a:ext uri="{9D8B030D-6E8A-4147-A177-3AD203B41FA5}">
                      <a16:colId xmlns:a16="http://schemas.microsoft.com/office/drawing/2014/main" val="20000"/>
                    </a:ext>
                  </a:extLst>
                </a:gridCol>
                <a:gridCol w="863608">
                  <a:extLst>
                    <a:ext uri="{9D8B030D-6E8A-4147-A177-3AD203B41FA5}">
                      <a16:colId xmlns:a16="http://schemas.microsoft.com/office/drawing/2014/main" val="20001"/>
                    </a:ext>
                  </a:extLst>
                </a:gridCol>
                <a:gridCol w="799777">
                  <a:extLst>
                    <a:ext uri="{9D8B030D-6E8A-4147-A177-3AD203B41FA5}">
                      <a16:colId xmlns:a16="http://schemas.microsoft.com/office/drawing/2014/main" val="20002"/>
                    </a:ext>
                  </a:extLst>
                </a:gridCol>
                <a:gridCol w="712879">
                  <a:extLst>
                    <a:ext uri="{9D8B030D-6E8A-4147-A177-3AD203B41FA5}">
                      <a16:colId xmlns:a16="http://schemas.microsoft.com/office/drawing/2014/main" val="20003"/>
                    </a:ext>
                  </a:extLst>
                </a:gridCol>
                <a:gridCol w="1821802">
                  <a:extLst>
                    <a:ext uri="{9D8B030D-6E8A-4147-A177-3AD203B41FA5}">
                      <a16:colId xmlns:a16="http://schemas.microsoft.com/office/drawing/2014/main" val="20004"/>
                    </a:ext>
                  </a:extLst>
                </a:gridCol>
                <a:gridCol w="3168352">
                  <a:extLst>
                    <a:ext uri="{9D8B030D-6E8A-4147-A177-3AD203B41FA5}">
                      <a16:colId xmlns:a16="http://schemas.microsoft.com/office/drawing/2014/main" val="20005"/>
                    </a:ext>
                  </a:extLst>
                </a:gridCol>
              </a:tblGrid>
              <a:tr h="698867">
                <a:tc gridSpan="6">
                  <a:txBody>
                    <a:bodyPr/>
                    <a:lstStyle/>
                    <a:p>
                      <a:pPr algn="ctr">
                        <a:spcAft>
                          <a:spcPts val="0"/>
                        </a:spcAft>
                      </a:pPr>
                      <a:r>
                        <a:rPr lang="zh-TW" altLang="en-US" sz="2400" b="1" kern="100" dirty="0">
                          <a:effectLst/>
                          <a:latin typeface="Times New Roman"/>
                          <a:ea typeface="微軟正黑體"/>
                        </a:rPr>
                        <a:t>口頭發表組</a:t>
                      </a:r>
                      <a:r>
                        <a:rPr lang="en-US" altLang="zh-TW" sz="2400" b="1" kern="100" dirty="0">
                          <a:effectLst/>
                          <a:latin typeface="Times New Roman"/>
                          <a:ea typeface="微軟正黑體"/>
                        </a:rPr>
                        <a:t>(5A)</a:t>
                      </a:r>
                      <a:endParaRPr lang="zh-TW" altLang="en-US" sz="2400" b="1" kern="100" dirty="0">
                        <a:effectLst/>
                        <a:latin typeface="Times New Roman"/>
                        <a:ea typeface="微軟正黑體"/>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9"/>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0"/>
                  </a:ext>
                </a:extLst>
              </a:tr>
              <a:tr h="676161">
                <a:tc>
                  <a:txBody>
                    <a:bodyPr/>
                    <a:lstStyle/>
                    <a:p>
                      <a:pPr algn="ctr">
                        <a:spcAft>
                          <a:spcPts val="0"/>
                        </a:spcAft>
                      </a:pPr>
                      <a:r>
                        <a:rPr lang="zh-TW" sz="1600" b="0" kern="100" dirty="0">
                          <a:effectLst/>
                          <a:latin typeface="微軟正黑體" panose="020B0604030504040204" pitchFamily="34" charset="-120"/>
                          <a:ea typeface="微軟正黑體" panose="020B0604030504040204" pitchFamily="34" charset="-120"/>
                        </a:rPr>
                        <a:t>組別</a:t>
                      </a: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zh-TW" sz="1600" b="0" kern="100" dirty="0">
                          <a:effectLst/>
                          <a:latin typeface="微軟正黑體" panose="020B0604030504040204" pitchFamily="34" charset="-120"/>
                          <a:ea typeface="微軟正黑體" panose="020B0604030504040204" pitchFamily="34" charset="-120"/>
                        </a:rPr>
                        <a:t>名次</a:t>
                      </a: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zh-TW" altLang="en-US" sz="1600" b="0" kern="100" dirty="0">
                          <a:effectLst/>
                          <a:latin typeface="微軟正黑體" panose="020B0604030504040204" pitchFamily="34" charset="-120"/>
                          <a:ea typeface="微軟正黑體" panose="020B0604030504040204" pitchFamily="34" charset="-120"/>
                        </a:rPr>
                        <a:t>獎勵</a:t>
                      </a:r>
                      <a:endParaRPr lang="zh-TW" sz="1600" b="0" kern="100" dirty="0">
                        <a:effectLst/>
                        <a:latin typeface="微軟正黑體" panose="020B0604030504040204" pitchFamily="34" charset="-120"/>
                        <a:ea typeface="微軟正黑體" panose="020B0604030504040204" pitchFamily="34" charset="-120"/>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zh-TW" sz="1600" b="0" kern="100" dirty="0">
                          <a:effectLst/>
                          <a:latin typeface="微軟正黑體" panose="020B0604030504040204" pitchFamily="34" charset="-120"/>
                          <a:ea typeface="微軟正黑體" panose="020B0604030504040204" pitchFamily="34" charset="-120"/>
                        </a:rPr>
                        <a:t>參賽編號</a:t>
                      </a: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zh-TW" sz="1600" b="0" kern="100" dirty="0">
                          <a:effectLst/>
                          <a:latin typeface="微軟正黑體" panose="020B0604030504040204" pitchFamily="34" charset="-120"/>
                          <a:ea typeface="微軟正黑體" panose="020B0604030504040204" pitchFamily="34" charset="-120"/>
                        </a:rPr>
                        <a:t>參賽學校</a:t>
                      </a:r>
                      <a:r>
                        <a:rPr lang="en-US" sz="1600" b="0" kern="100" dirty="0">
                          <a:effectLst/>
                          <a:latin typeface="微軟正黑體" panose="020B0604030504040204" pitchFamily="34" charset="-120"/>
                          <a:ea typeface="微軟正黑體" panose="020B0604030504040204" pitchFamily="34" charset="-120"/>
                        </a:rPr>
                        <a:t>/</a:t>
                      </a:r>
                      <a:r>
                        <a:rPr lang="zh-TW" sz="1600" b="0" kern="100" dirty="0">
                          <a:effectLst/>
                          <a:latin typeface="微軟正黑體" panose="020B0604030504040204" pitchFamily="34" charset="-120"/>
                          <a:ea typeface="微軟正黑體" panose="020B0604030504040204" pitchFamily="34" charset="-120"/>
                        </a:rPr>
                        <a:t>機構</a:t>
                      </a: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zh-TW" sz="1600" b="0" kern="100" dirty="0">
                          <a:effectLst/>
                          <a:latin typeface="微軟正黑體" panose="020B0604030504040204" pitchFamily="34" charset="-120"/>
                          <a:ea typeface="微軟正黑體" panose="020B0604030504040204" pitchFamily="34" charset="-120"/>
                        </a:rPr>
                        <a:t>主題</a:t>
                      </a: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extLst>
                  <a:ext uri="{0D108BD9-81ED-4DB2-BD59-A6C34878D82A}">
                    <a16:rowId xmlns:a16="http://schemas.microsoft.com/office/drawing/2014/main" val="10001"/>
                  </a:ext>
                </a:extLst>
              </a:tr>
            </a:tbl>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2709646771"/>
              </p:ext>
            </p:extLst>
          </p:nvPr>
        </p:nvGraphicFramePr>
        <p:xfrm>
          <a:off x="611560" y="2644092"/>
          <a:ext cx="7920880" cy="2118888"/>
        </p:xfrm>
        <a:graphic>
          <a:graphicData uri="http://schemas.openxmlformats.org/drawingml/2006/table">
            <a:tbl>
              <a:tblPr firstRow="1" firstCol="1" bandRow="1"/>
              <a:tblGrid>
                <a:gridCol w="554462">
                  <a:extLst>
                    <a:ext uri="{9D8B030D-6E8A-4147-A177-3AD203B41FA5}">
                      <a16:colId xmlns:a16="http://schemas.microsoft.com/office/drawing/2014/main" val="1491105105"/>
                    </a:ext>
                  </a:extLst>
                </a:gridCol>
                <a:gridCol w="863608">
                  <a:extLst>
                    <a:ext uri="{9D8B030D-6E8A-4147-A177-3AD203B41FA5}">
                      <a16:colId xmlns:a16="http://schemas.microsoft.com/office/drawing/2014/main" val="2526791298"/>
                    </a:ext>
                  </a:extLst>
                </a:gridCol>
                <a:gridCol w="799777">
                  <a:extLst>
                    <a:ext uri="{9D8B030D-6E8A-4147-A177-3AD203B41FA5}">
                      <a16:colId xmlns:a16="http://schemas.microsoft.com/office/drawing/2014/main" val="3942377865"/>
                    </a:ext>
                  </a:extLst>
                </a:gridCol>
                <a:gridCol w="712879">
                  <a:extLst>
                    <a:ext uri="{9D8B030D-6E8A-4147-A177-3AD203B41FA5}">
                      <a16:colId xmlns:a16="http://schemas.microsoft.com/office/drawing/2014/main" val="1992831290"/>
                    </a:ext>
                  </a:extLst>
                </a:gridCol>
                <a:gridCol w="1821802">
                  <a:extLst>
                    <a:ext uri="{9D8B030D-6E8A-4147-A177-3AD203B41FA5}">
                      <a16:colId xmlns:a16="http://schemas.microsoft.com/office/drawing/2014/main" val="2897577691"/>
                    </a:ext>
                  </a:extLst>
                </a:gridCol>
                <a:gridCol w="3168352">
                  <a:extLst>
                    <a:ext uri="{9D8B030D-6E8A-4147-A177-3AD203B41FA5}">
                      <a16:colId xmlns:a16="http://schemas.microsoft.com/office/drawing/2014/main" val="4137882602"/>
                    </a:ext>
                  </a:extLst>
                </a:gridCol>
              </a:tblGrid>
              <a:tr h="693684">
                <a:tc rowSpan="3">
                  <a:txBody>
                    <a:bodyPr/>
                    <a:lstStyle/>
                    <a:p>
                      <a:pPr marL="71755" marR="71755" algn="ctr">
                        <a:spcAft>
                          <a:spcPts val="0"/>
                        </a:spcAft>
                      </a:pPr>
                      <a:r>
                        <a:rPr lang="zh-TW" altLang="en-US" sz="1600" kern="0" dirty="0">
                          <a:effectLst/>
                          <a:latin typeface="Times New Roman"/>
                          <a:ea typeface="微軟正黑體"/>
                          <a:cs typeface="新細明體"/>
                        </a:rPr>
                        <a:t>臨床實證應用</a:t>
                      </a:r>
                    </a:p>
                  </a:txBody>
                  <a:tcPr marL="55226" marR="55226"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600" kern="0" dirty="0">
                          <a:effectLst/>
                          <a:latin typeface="Times New Roman"/>
                          <a:ea typeface="微軟正黑體"/>
                          <a:cs typeface="新細明體"/>
                        </a:rPr>
                        <a:t>第一名</a:t>
                      </a:r>
                      <a:endParaRPr lang="zh-TW" sz="1600" kern="100" dirty="0">
                        <a:effectLst/>
                        <a:latin typeface="Times New Roman"/>
                        <a:ea typeface="新細明體"/>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TW" sz="1600" kern="100" dirty="0">
                          <a:effectLst/>
                          <a:latin typeface="Times New Roman"/>
                          <a:ea typeface="新細明體"/>
                        </a:rPr>
                        <a:t>3000</a:t>
                      </a:r>
                      <a:endParaRPr lang="zh-TW" sz="1600" kern="100" dirty="0">
                        <a:effectLst/>
                        <a:latin typeface="Times New Roman"/>
                        <a:ea typeface="新細明體"/>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200"/>
                        </a:lnSpc>
                        <a:spcAft>
                          <a:spcPts val="0"/>
                        </a:spcAft>
                      </a:pPr>
                      <a:r>
                        <a:rPr lang="en-US" sz="1400" kern="0" dirty="0" smtClean="0">
                          <a:effectLst/>
                          <a:latin typeface="標楷體" panose="03000509000000000000" pitchFamily="65" charset="-120"/>
                          <a:ea typeface="標楷體" panose="03000509000000000000" pitchFamily="65" charset="-120"/>
                        </a:rPr>
                        <a:t>O</a:t>
                      </a:r>
                      <a:r>
                        <a:rPr lang="en-US" altLang="zh-TW" sz="1400" kern="0" dirty="0" smtClean="0">
                          <a:effectLst/>
                          <a:latin typeface="標楷體" panose="03000509000000000000" pitchFamily="65" charset="-120"/>
                          <a:ea typeface="標楷體" panose="03000509000000000000" pitchFamily="65" charset="-120"/>
                        </a:rPr>
                        <a:t>5</a:t>
                      </a:r>
                      <a:r>
                        <a:rPr lang="en-US" sz="1400" kern="0" dirty="0" smtClean="0">
                          <a:effectLst/>
                          <a:latin typeface="標楷體" panose="03000509000000000000" pitchFamily="65" charset="-120"/>
                          <a:ea typeface="標楷體" panose="03000509000000000000" pitchFamily="65" charset="-120"/>
                        </a:rPr>
                        <a:t>A-0</a:t>
                      </a:r>
                      <a:r>
                        <a:rPr lang="en-US" altLang="zh-TW" sz="1400" kern="0" dirty="0" smtClean="0">
                          <a:effectLst/>
                          <a:latin typeface="標楷體" panose="03000509000000000000" pitchFamily="65" charset="-120"/>
                          <a:ea typeface="標楷體" panose="03000509000000000000" pitchFamily="65" charset="-120"/>
                        </a:rPr>
                        <a:t>2</a:t>
                      </a:r>
                      <a:endParaRPr lang="zh-TW" sz="1400" kern="100" dirty="0">
                        <a:effectLst/>
                        <a:latin typeface="標楷體" panose="03000509000000000000" pitchFamily="65" charset="-120"/>
                        <a:ea typeface="標楷體" panose="03000509000000000000" pitchFamily="65"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200"/>
                        </a:lnSpc>
                        <a:spcAft>
                          <a:spcPts val="0"/>
                        </a:spcAft>
                      </a:pPr>
                      <a:r>
                        <a:rPr lang="zh-TW" altLang="zh-TW" sz="1600" kern="100" dirty="0" smtClean="0">
                          <a:solidFill>
                            <a:srgbClr val="000000"/>
                          </a:solidFill>
                          <a:effectLst/>
                          <a:latin typeface="標楷體" panose="03000509000000000000" pitchFamily="65" charset="-120"/>
                          <a:ea typeface="標楷體" panose="03000509000000000000" pitchFamily="65" charset="-120"/>
                          <a:cs typeface="Arial" panose="020B0604020202020204" pitchFamily="34" charset="0"/>
                        </a:rPr>
                        <a:t>台中榮民總醫院</a:t>
                      </a:r>
                      <a:endParaRPr lang="zh-TW" sz="1600" kern="100" dirty="0">
                        <a:effectLst/>
                        <a:latin typeface="標楷體" panose="03000509000000000000" pitchFamily="65" charset="-120"/>
                        <a:ea typeface="標楷體" panose="03000509000000000000" pitchFamily="65"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zh-TW" altLang="zh-TW" sz="1600" kern="100" dirty="0" smtClean="0">
                          <a:solidFill>
                            <a:srgbClr val="000000"/>
                          </a:solidFill>
                          <a:effectLst/>
                          <a:latin typeface="標楷體" panose="03000509000000000000" pitchFamily="65" charset="-120"/>
                          <a:ea typeface="標楷體" panose="03000509000000000000" pitchFamily="65" charset="-120"/>
                          <a:cs typeface="Arial" panose="020B0604020202020204" pitchFamily="34" charset="0"/>
                        </a:rPr>
                        <a:t>介入生酮飲食降低兒童頑固性癲癇發作之臨床應用</a:t>
                      </a:r>
                      <a:endParaRPr lang="zh-TW" altLang="en-US" sz="1600" dirty="0">
                        <a:latin typeface="標楷體" panose="03000509000000000000" pitchFamily="65" charset="-120"/>
                        <a:ea typeface="標楷體" panose="03000509000000000000" pitchFamily="65"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6348008"/>
                  </a:ext>
                </a:extLst>
              </a:tr>
              <a:tr h="693684">
                <a:tc vMerge="1">
                  <a:txBody>
                    <a:bodyPr/>
                    <a:lstStyle/>
                    <a:p>
                      <a:endParaRPr lang="zh-TW" altLang="en-US"/>
                    </a:p>
                  </a:txBody>
                  <a:tcPr/>
                </a:tc>
                <a:tc>
                  <a:txBody>
                    <a:bodyPr/>
                    <a:lstStyle/>
                    <a:p>
                      <a:pPr algn="ctr">
                        <a:spcAft>
                          <a:spcPts val="0"/>
                        </a:spcAft>
                      </a:pPr>
                      <a:r>
                        <a:rPr lang="zh-TW" sz="1600" kern="0" dirty="0">
                          <a:effectLst/>
                          <a:latin typeface="Times New Roman"/>
                          <a:ea typeface="微軟正黑體"/>
                          <a:cs typeface="新細明體"/>
                        </a:rPr>
                        <a:t>第二名</a:t>
                      </a:r>
                      <a:endParaRPr lang="zh-TW" sz="1600" kern="100" dirty="0">
                        <a:effectLst/>
                        <a:latin typeface="Times New Roman"/>
                        <a:ea typeface="新細明體"/>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TW" sz="1600" kern="100" dirty="0">
                          <a:effectLst/>
                          <a:latin typeface="Times New Roman"/>
                          <a:ea typeface="新細明體"/>
                        </a:rPr>
                        <a:t>2500</a:t>
                      </a:r>
                      <a:endParaRPr lang="zh-TW" sz="1600" kern="100" dirty="0">
                        <a:effectLst/>
                        <a:latin typeface="Times New Roman"/>
                        <a:ea typeface="新細明體"/>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200"/>
                        </a:lnSpc>
                        <a:spcAft>
                          <a:spcPts val="0"/>
                        </a:spcAft>
                      </a:pPr>
                      <a:r>
                        <a:rPr lang="en-US" sz="1400" kern="0" dirty="0" smtClean="0">
                          <a:effectLst/>
                          <a:latin typeface="標楷體" panose="03000509000000000000" pitchFamily="65" charset="-120"/>
                          <a:ea typeface="標楷體" panose="03000509000000000000" pitchFamily="65" charset="-120"/>
                        </a:rPr>
                        <a:t>O</a:t>
                      </a:r>
                      <a:r>
                        <a:rPr lang="en-US" altLang="zh-TW" sz="1400" kern="0" dirty="0" smtClean="0">
                          <a:effectLst/>
                          <a:latin typeface="標楷體" panose="03000509000000000000" pitchFamily="65" charset="-120"/>
                          <a:ea typeface="標楷體" panose="03000509000000000000" pitchFamily="65" charset="-120"/>
                        </a:rPr>
                        <a:t>5</a:t>
                      </a:r>
                      <a:r>
                        <a:rPr lang="en-US" sz="1400" kern="0" dirty="0" smtClean="0">
                          <a:effectLst/>
                          <a:latin typeface="標楷體" panose="03000509000000000000" pitchFamily="65" charset="-120"/>
                          <a:ea typeface="標楷體" panose="03000509000000000000" pitchFamily="65" charset="-120"/>
                        </a:rPr>
                        <a:t>A-0</a:t>
                      </a:r>
                      <a:r>
                        <a:rPr lang="en-US" altLang="zh-TW" sz="1400" kern="0" dirty="0" smtClean="0">
                          <a:effectLst/>
                          <a:latin typeface="標楷體" panose="03000509000000000000" pitchFamily="65" charset="-120"/>
                          <a:ea typeface="標楷體" panose="03000509000000000000" pitchFamily="65" charset="-120"/>
                        </a:rPr>
                        <a:t>1</a:t>
                      </a:r>
                      <a:endParaRPr lang="zh-TW" sz="1400" kern="100" dirty="0">
                        <a:effectLst/>
                        <a:latin typeface="標楷體" panose="03000509000000000000" pitchFamily="65" charset="-120"/>
                        <a:ea typeface="標楷體" panose="03000509000000000000" pitchFamily="65"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ts val="2200"/>
                        </a:lnSpc>
                        <a:spcBef>
                          <a:spcPts val="0"/>
                        </a:spcBef>
                        <a:spcAft>
                          <a:spcPts val="0"/>
                        </a:spcAft>
                        <a:buClrTx/>
                        <a:buSzTx/>
                        <a:buFontTx/>
                        <a:buNone/>
                        <a:tabLst/>
                        <a:defRPr/>
                      </a:pPr>
                      <a:r>
                        <a:rPr lang="zh-TW" altLang="zh-TW" sz="1600" kern="100" dirty="0" smtClean="0">
                          <a:solidFill>
                            <a:srgbClr val="000000"/>
                          </a:solidFill>
                          <a:effectLst/>
                          <a:latin typeface="標楷體" panose="03000509000000000000" pitchFamily="65" charset="-120"/>
                          <a:ea typeface="標楷體" panose="03000509000000000000" pitchFamily="65" charset="-120"/>
                          <a:cs typeface="Arial" panose="020B0604020202020204" pitchFamily="34" charset="0"/>
                        </a:rPr>
                        <a:t>彰化基督教醫院</a:t>
                      </a:r>
                      <a:endParaRPr lang="zh-TW" sz="1600" kern="100" dirty="0">
                        <a:effectLst/>
                        <a:latin typeface="標楷體" panose="03000509000000000000" pitchFamily="65" charset="-120"/>
                        <a:ea typeface="標楷體" panose="03000509000000000000" pitchFamily="65"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ts val="2200"/>
                        </a:lnSpc>
                        <a:spcBef>
                          <a:spcPts val="0"/>
                        </a:spcBef>
                        <a:spcAft>
                          <a:spcPts val="0"/>
                        </a:spcAft>
                        <a:buClrTx/>
                        <a:buSzTx/>
                        <a:buFontTx/>
                        <a:buNone/>
                        <a:tabLst/>
                        <a:defRPr/>
                      </a:pPr>
                      <a:r>
                        <a:rPr lang="zh-TW" altLang="zh-TW" sz="1600" kern="1200" dirty="0" smtClean="0">
                          <a:solidFill>
                            <a:schemeClr val="tx1"/>
                          </a:solidFill>
                          <a:effectLst/>
                          <a:latin typeface="標楷體" panose="03000509000000000000" pitchFamily="65" charset="-120"/>
                          <a:ea typeface="標楷體" panose="03000509000000000000" pitchFamily="65" charset="-120"/>
                          <a:cs typeface="+mn-cs"/>
                        </a:rPr>
                        <a:t>老年人介入阻力運動是否可以改善下肢肌力？</a:t>
                      </a:r>
                      <a:endParaRPr lang="zh-TW" sz="1600" kern="100" dirty="0">
                        <a:effectLst/>
                        <a:latin typeface="標楷體" panose="03000509000000000000" pitchFamily="65" charset="-120"/>
                        <a:ea typeface="標楷體" panose="03000509000000000000" pitchFamily="65"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6479466"/>
                  </a:ext>
                </a:extLst>
              </a:tr>
              <a:tr h="693684">
                <a:tc vMerge="1">
                  <a:txBody>
                    <a:bodyPr/>
                    <a:lstStyle/>
                    <a:p>
                      <a:endParaRPr lang="zh-TW" altLang="en-US"/>
                    </a:p>
                  </a:txBody>
                  <a:tcPr/>
                </a:tc>
                <a:tc>
                  <a:txBody>
                    <a:bodyPr/>
                    <a:lstStyle/>
                    <a:p>
                      <a:pPr algn="ctr">
                        <a:spcAft>
                          <a:spcPts val="0"/>
                        </a:spcAft>
                      </a:pPr>
                      <a:r>
                        <a:rPr lang="zh-TW" sz="1600" kern="0" dirty="0">
                          <a:effectLst/>
                          <a:latin typeface="Times New Roman"/>
                          <a:ea typeface="微軟正黑體"/>
                          <a:cs typeface="新細明體"/>
                        </a:rPr>
                        <a:t>第三名</a:t>
                      </a:r>
                      <a:endParaRPr lang="zh-TW" sz="1600" kern="100" dirty="0">
                        <a:effectLst/>
                        <a:latin typeface="Times New Roman"/>
                        <a:ea typeface="新細明體"/>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TW" sz="1600" kern="100" dirty="0">
                          <a:effectLst/>
                          <a:latin typeface="Times New Roman"/>
                          <a:ea typeface="新細明體"/>
                        </a:rPr>
                        <a:t>2000</a:t>
                      </a:r>
                      <a:endParaRPr lang="zh-TW" sz="1600" kern="100" dirty="0">
                        <a:effectLst/>
                        <a:latin typeface="Times New Roman"/>
                        <a:ea typeface="新細明體"/>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200"/>
                        </a:lnSpc>
                        <a:spcAft>
                          <a:spcPts val="0"/>
                        </a:spcAft>
                      </a:pPr>
                      <a:r>
                        <a:rPr lang="en-US" sz="1400" kern="0" dirty="0" smtClean="0">
                          <a:effectLst/>
                          <a:latin typeface="標楷體" panose="03000509000000000000" pitchFamily="65" charset="-120"/>
                          <a:ea typeface="標楷體" panose="03000509000000000000" pitchFamily="65" charset="-120"/>
                        </a:rPr>
                        <a:t>O</a:t>
                      </a:r>
                      <a:r>
                        <a:rPr lang="en-US" altLang="zh-TW" sz="1400" kern="0" dirty="0" smtClean="0">
                          <a:effectLst/>
                          <a:latin typeface="標楷體" panose="03000509000000000000" pitchFamily="65" charset="-120"/>
                          <a:ea typeface="標楷體" panose="03000509000000000000" pitchFamily="65" charset="-120"/>
                        </a:rPr>
                        <a:t>5</a:t>
                      </a:r>
                      <a:r>
                        <a:rPr lang="en-US" sz="1400" kern="0" dirty="0" smtClean="0">
                          <a:effectLst/>
                          <a:latin typeface="標楷體" panose="03000509000000000000" pitchFamily="65" charset="-120"/>
                          <a:ea typeface="標楷體" panose="03000509000000000000" pitchFamily="65" charset="-120"/>
                        </a:rPr>
                        <a:t>A-0</a:t>
                      </a:r>
                      <a:r>
                        <a:rPr lang="en-US" altLang="zh-TW" sz="1400" kern="0" dirty="0" smtClean="0">
                          <a:effectLst/>
                          <a:latin typeface="標楷體" panose="03000509000000000000" pitchFamily="65" charset="-120"/>
                          <a:ea typeface="標楷體" panose="03000509000000000000" pitchFamily="65" charset="-120"/>
                        </a:rPr>
                        <a:t>3</a:t>
                      </a:r>
                      <a:endParaRPr lang="zh-TW" sz="1400" kern="100" dirty="0">
                        <a:effectLst/>
                        <a:latin typeface="標楷體" panose="03000509000000000000" pitchFamily="65" charset="-120"/>
                        <a:ea typeface="標楷體" panose="03000509000000000000" pitchFamily="65"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200"/>
                        </a:lnSpc>
                        <a:spcAft>
                          <a:spcPts val="0"/>
                        </a:spcAft>
                      </a:pPr>
                      <a:r>
                        <a:rPr lang="zh-TW" sz="1600" kern="100" dirty="0">
                          <a:solidFill>
                            <a:srgbClr val="000000"/>
                          </a:solidFill>
                          <a:effectLst/>
                          <a:latin typeface="標楷體" panose="03000509000000000000" pitchFamily="65" charset="-120"/>
                          <a:ea typeface="標楷體" panose="03000509000000000000" pitchFamily="65" charset="-120"/>
                          <a:cs typeface="Arial" panose="020B0604020202020204" pitchFamily="34" charset="0"/>
                        </a:rPr>
                        <a:t>中山大學醫學大學附設醫院</a:t>
                      </a:r>
                      <a:endParaRPr lang="zh-TW" sz="1600" kern="100" dirty="0">
                        <a:effectLst/>
                        <a:latin typeface="標楷體" panose="03000509000000000000" pitchFamily="65" charset="-120"/>
                        <a:ea typeface="標楷體" panose="03000509000000000000" pitchFamily="65"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zh-TW" altLang="zh-TW" sz="1600" kern="1200" dirty="0" smtClean="0">
                          <a:solidFill>
                            <a:schemeClr val="tx1"/>
                          </a:solidFill>
                          <a:effectLst/>
                          <a:latin typeface="標楷體" panose="03000509000000000000" pitchFamily="65" charset="-120"/>
                          <a:ea typeface="標楷體" panose="03000509000000000000" pitchFamily="65" charset="-120"/>
                          <a:cs typeface="+mn-cs"/>
                        </a:rPr>
                        <a:t>脊椎損傷病人以按摩療法介入是否能減輕疼痛和疲憊之實證臨床應用 </a:t>
                      </a:r>
                      <a:endParaRPr lang="zh-TW" altLang="en-US" sz="1600" dirty="0">
                        <a:latin typeface="標楷體" panose="03000509000000000000" pitchFamily="65" charset="-120"/>
                        <a:ea typeface="標楷體" panose="03000509000000000000" pitchFamily="65"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739033"/>
                  </a:ext>
                </a:extLst>
              </a:tr>
            </a:tbl>
          </a:graphicData>
        </a:graphic>
      </p:graphicFrame>
    </p:spTree>
    <p:extLst>
      <p:ext uri="{BB962C8B-B14F-4D97-AF65-F5344CB8AC3E}">
        <p14:creationId xmlns:p14="http://schemas.microsoft.com/office/powerpoint/2010/main" val="4154309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3314217582"/>
              </p:ext>
            </p:extLst>
          </p:nvPr>
        </p:nvGraphicFramePr>
        <p:xfrm>
          <a:off x="611560" y="1400194"/>
          <a:ext cx="7920880" cy="1332193"/>
        </p:xfrm>
        <a:graphic>
          <a:graphicData uri="http://schemas.openxmlformats.org/drawingml/2006/table">
            <a:tbl>
              <a:tblPr firstRow="1" firstCol="1" bandRow="1"/>
              <a:tblGrid>
                <a:gridCol w="554462">
                  <a:extLst>
                    <a:ext uri="{9D8B030D-6E8A-4147-A177-3AD203B41FA5}">
                      <a16:colId xmlns:a16="http://schemas.microsoft.com/office/drawing/2014/main" val="20000"/>
                    </a:ext>
                  </a:extLst>
                </a:gridCol>
                <a:gridCol w="863608">
                  <a:extLst>
                    <a:ext uri="{9D8B030D-6E8A-4147-A177-3AD203B41FA5}">
                      <a16:colId xmlns:a16="http://schemas.microsoft.com/office/drawing/2014/main" val="20001"/>
                    </a:ext>
                  </a:extLst>
                </a:gridCol>
                <a:gridCol w="799777">
                  <a:extLst>
                    <a:ext uri="{9D8B030D-6E8A-4147-A177-3AD203B41FA5}">
                      <a16:colId xmlns:a16="http://schemas.microsoft.com/office/drawing/2014/main" val="20002"/>
                    </a:ext>
                  </a:extLst>
                </a:gridCol>
                <a:gridCol w="712879">
                  <a:extLst>
                    <a:ext uri="{9D8B030D-6E8A-4147-A177-3AD203B41FA5}">
                      <a16:colId xmlns:a16="http://schemas.microsoft.com/office/drawing/2014/main" val="20003"/>
                    </a:ext>
                  </a:extLst>
                </a:gridCol>
                <a:gridCol w="1821802">
                  <a:extLst>
                    <a:ext uri="{9D8B030D-6E8A-4147-A177-3AD203B41FA5}">
                      <a16:colId xmlns:a16="http://schemas.microsoft.com/office/drawing/2014/main" val="20004"/>
                    </a:ext>
                  </a:extLst>
                </a:gridCol>
                <a:gridCol w="3168352">
                  <a:extLst>
                    <a:ext uri="{9D8B030D-6E8A-4147-A177-3AD203B41FA5}">
                      <a16:colId xmlns:a16="http://schemas.microsoft.com/office/drawing/2014/main" val="20005"/>
                    </a:ext>
                  </a:extLst>
                </a:gridCol>
              </a:tblGrid>
              <a:tr h="677096">
                <a:tc gridSpan="6">
                  <a:txBody>
                    <a:bodyPr/>
                    <a:lstStyle/>
                    <a:p>
                      <a:pPr algn="ctr">
                        <a:spcAft>
                          <a:spcPts val="0"/>
                        </a:spcAft>
                      </a:pPr>
                      <a:r>
                        <a:rPr lang="zh-TW" altLang="en-US" sz="2400" b="1" kern="100" dirty="0">
                          <a:effectLst/>
                          <a:latin typeface="Times New Roman"/>
                          <a:ea typeface="微軟正黑體"/>
                        </a:rPr>
                        <a:t>海報發表組</a:t>
                      </a:r>
                      <a:r>
                        <a:rPr lang="en-US" altLang="zh-TW" sz="2400" b="1" kern="100" dirty="0">
                          <a:effectLst/>
                          <a:latin typeface="Times New Roman"/>
                          <a:ea typeface="微軟正黑體"/>
                        </a:rPr>
                        <a:t>(3A)</a:t>
                      </a:r>
                      <a:endParaRPr lang="zh-TW" altLang="en-US" sz="2400" b="1" kern="100" dirty="0">
                        <a:effectLst/>
                        <a:latin typeface="Times New Roman"/>
                        <a:ea typeface="微軟正黑體"/>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9"/>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0"/>
                  </a:ext>
                </a:extLst>
              </a:tr>
              <a:tr h="655097">
                <a:tc>
                  <a:txBody>
                    <a:bodyPr/>
                    <a:lstStyle/>
                    <a:p>
                      <a:pPr algn="ctr">
                        <a:spcAft>
                          <a:spcPts val="0"/>
                        </a:spcAft>
                      </a:pPr>
                      <a:r>
                        <a:rPr lang="zh-TW" sz="1600" b="0" kern="100" dirty="0">
                          <a:effectLst/>
                          <a:latin typeface="微軟正黑體" panose="020B0604030504040204" pitchFamily="34" charset="-120"/>
                          <a:ea typeface="微軟正黑體" panose="020B0604030504040204" pitchFamily="34" charset="-120"/>
                        </a:rPr>
                        <a:t>組別</a:t>
                      </a: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zh-TW" sz="1600" b="0" kern="100" dirty="0">
                          <a:effectLst/>
                          <a:latin typeface="微軟正黑體" panose="020B0604030504040204" pitchFamily="34" charset="-120"/>
                          <a:ea typeface="微軟正黑體" panose="020B0604030504040204" pitchFamily="34" charset="-120"/>
                        </a:rPr>
                        <a:t>名次</a:t>
                      </a: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zh-TW" altLang="en-US" sz="1600" b="0" kern="100" dirty="0">
                          <a:effectLst/>
                          <a:latin typeface="微軟正黑體" panose="020B0604030504040204" pitchFamily="34" charset="-120"/>
                          <a:ea typeface="微軟正黑體" panose="020B0604030504040204" pitchFamily="34" charset="-120"/>
                        </a:rPr>
                        <a:t>獎勵</a:t>
                      </a:r>
                      <a:endParaRPr lang="zh-TW" sz="1600" b="0" kern="100" dirty="0">
                        <a:effectLst/>
                        <a:latin typeface="微軟正黑體" panose="020B0604030504040204" pitchFamily="34" charset="-120"/>
                        <a:ea typeface="微軟正黑體" panose="020B0604030504040204" pitchFamily="34" charset="-120"/>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zh-TW" sz="1600" b="0" kern="100" dirty="0">
                          <a:effectLst/>
                          <a:latin typeface="微軟正黑體" panose="020B0604030504040204" pitchFamily="34" charset="-120"/>
                          <a:ea typeface="微軟正黑體" panose="020B0604030504040204" pitchFamily="34" charset="-120"/>
                        </a:rPr>
                        <a:t>參賽編號</a:t>
                      </a: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zh-TW" sz="1600" b="0" kern="100" dirty="0">
                          <a:effectLst/>
                          <a:latin typeface="微軟正黑體" panose="020B0604030504040204" pitchFamily="34" charset="-120"/>
                          <a:ea typeface="微軟正黑體" panose="020B0604030504040204" pitchFamily="34" charset="-120"/>
                        </a:rPr>
                        <a:t>參賽學校</a:t>
                      </a:r>
                      <a:r>
                        <a:rPr lang="en-US" sz="1600" b="0" kern="100" dirty="0">
                          <a:effectLst/>
                          <a:latin typeface="微軟正黑體" panose="020B0604030504040204" pitchFamily="34" charset="-120"/>
                          <a:ea typeface="微軟正黑體" panose="020B0604030504040204" pitchFamily="34" charset="-120"/>
                        </a:rPr>
                        <a:t>/</a:t>
                      </a:r>
                      <a:r>
                        <a:rPr lang="zh-TW" sz="1600" b="0" kern="100" dirty="0">
                          <a:effectLst/>
                          <a:latin typeface="微軟正黑體" panose="020B0604030504040204" pitchFamily="34" charset="-120"/>
                          <a:ea typeface="微軟正黑體" panose="020B0604030504040204" pitchFamily="34" charset="-120"/>
                        </a:rPr>
                        <a:t>機構</a:t>
                      </a: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zh-TW" sz="1600" b="0" kern="100" dirty="0">
                          <a:effectLst/>
                          <a:latin typeface="微軟正黑體" panose="020B0604030504040204" pitchFamily="34" charset="-120"/>
                          <a:ea typeface="微軟正黑體" panose="020B0604030504040204" pitchFamily="34" charset="-120"/>
                        </a:rPr>
                        <a:t>主題</a:t>
                      </a: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extLst>
                  <a:ext uri="{0D108BD9-81ED-4DB2-BD59-A6C34878D82A}">
                    <a16:rowId xmlns:a16="http://schemas.microsoft.com/office/drawing/2014/main" val="10001"/>
                  </a:ext>
                </a:extLst>
              </a:tr>
            </a:tbl>
          </a:graphicData>
        </a:graphic>
      </p:graphicFrame>
      <p:graphicFrame>
        <p:nvGraphicFramePr>
          <p:cNvPr id="2" name="表格 1"/>
          <p:cNvGraphicFramePr>
            <a:graphicFrameLocks noGrp="1"/>
          </p:cNvGraphicFramePr>
          <p:nvPr>
            <p:extLst>
              <p:ext uri="{D42A27DB-BD31-4B8C-83A1-F6EECF244321}">
                <p14:modId xmlns:p14="http://schemas.microsoft.com/office/powerpoint/2010/main" val="3820630144"/>
              </p:ext>
            </p:extLst>
          </p:nvPr>
        </p:nvGraphicFramePr>
        <p:xfrm>
          <a:off x="611560" y="2732387"/>
          <a:ext cx="7920880" cy="2360150"/>
        </p:xfrm>
        <a:graphic>
          <a:graphicData uri="http://schemas.openxmlformats.org/drawingml/2006/table">
            <a:tbl>
              <a:tblPr firstRow="1" firstCol="1" bandRow="1"/>
              <a:tblGrid>
                <a:gridCol w="554462">
                  <a:extLst>
                    <a:ext uri="{9D8B030D-6E8A-4147-A177-3AD203B41FA5}">
                      <a16:colId xmlns:a16="http://schemas.microsoft.com/office/drawing/2014/main" val="2299068694"/>
                    </a:ext>
                  </a:extLst>
                </a:gridCol>
                <a:gridCol w="863608">
                  <a:extLst>
                    <a:ext uri="{9D8B030D-6E8A-4147-A177-3AD203B41FA5}">
                      <a16:colId xmlns:a16="http://schemas.microsoft.com/office/drawing/2014/main" val="1849340587"/>
                    </a:ext>
                  </a:extLst>
                </a:gridCol>
                <a:gridCol w="799777">
                  <a:extLst>
                    <a:ext uri="{9D8B030D-6E8A-4147-A177-3AD203B41FA5}">
                      <a16:colId xmlns:a16="http://schemas.microsoft.com/office/drawing/2014/main" val="637999843"/>
                    </a:ext>
                  </a:extLst>
                </a:gridCol>
                <a:gridCol w="712879">
                  <a:extLst>
                    <a:ext uri="{9D8B030D-6E8A-4147-A177-3AD203B41FA5}">
                      <a16:colId xmlns:a16="http://schemas.microsoft.com/office/drawing/2014/main" val="3226534353"/>
                    </a:ext>
                  </a:extLst>
                </a:gridCol>
                <a:gridCol w="1821802">
                  <a:extLst>
                    <a:ext uri="{9D8B030D-6E8A-4147-A177-3AD203B41FA5}">
                      <a16:colId xmlns:a16="http://schemas.microsoft.com/office/drawing/2014/main" val="47432952"/>
                    </a:ext>
                  </a:extLst>
                </a:gridCol>
                <a:gridCol w="3168352">
                  <a:extLst>
                    <a:ext uri="{9D8B030D-6E8A-4147-A177-3AD203B41FA5}">
                      <a16:colId xmlns:a16="http://schemas.microsoft.com/office/drawing/2014/main" val="628211927"/>
                    </a:ext>
                  </a:extLst>
                </a:gridCol>
              </a:tblGrid>
              <a:tr h="672075">
                <a:tc rowSpan="3">
                  <a:txBody>
                    <a:bodyPr/>
                    <a:lstStyle/>
                    <a:p>
                      <a:pPr marL="71755" marR="71755" algn="ctr">
                        <a:spcAft>
                          <a:spcPts val="0"/>
                        </a:spcAft>
                      </a:pPr>
                      <a:r>
                        <a:rPr lang="zh-TW" altLang="en-US" sz="1600" kern="0" dirty="0">
                          <a:effectLst/>
                          <a:latin typeface="標楷體" panose="03000509000000000000" pitchFamily="65" charset="-120"/>
                          <a:ea typeface="標楷體" panose="03000509000000000000" pitchFamily="65" charset="-120"/>
                          <a:cs typeface="新細明體"/>
                        </a:rPr>
                        <a:t>臨床實證問題</a:t>
                      </a:r>
                    </a:p>
                  </a:txBody>
                  <a:tcPr marL="55226" marR="55226"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600" kern="0" dirty="0">
                          <a:effectLst/>
                          <a:latin typeface="標楷體" panose="03000509000000000000" pitchFamily="65" charset="-120"/>
                          <a:ea typeface="標楷體" panose="03000509000000000000" pitchFamily="65" charset="-120"/>
                          <a:cs typeface="新細明體"/>
                        </a:rPr>
                        <a:t>第一名</a:t>
                      </a:r>
                      <a:endParaRPr lang="zh-TW" sz="1600" kern="100" dirty="0">
                        <a:effectLst/>
                        <a:latin typeface="標楷體" panose="03000509000000000000" pitchFamily="65" charset="-120"/>
                        <a:ea typeface="標楷體" panose="03000509000000000000" pitchFamily="65" charset="-120"/>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altLang="zh-TW" sz="1600" kern="0" dirty="0">
                          <a:solidFill>
                            <a:schemeClr val="tx1"/>
                          </a:solidFill>
                          <a:effectLst/>
                          <a:latin typeface="標楷體" panose="03000509000000000000" pitchFamily="65" charset="-120"/>
                          <a:ea typeface="標楷體" panose="03000509000000000000" pitchFamily="65" charset="-120"/>
                          <a:cs typeface="新細明體"/>
                        </a:rPr>
                        <a:t>1000</a:t>
                      </a:r>
                      <a:endParaRPr lang="zh-TW" sz="1600" kern="0" dirty="0">
                        <a:solidFill>
                          <a:schemeClr val="tx1"/>
                        </a:solidFill>
                        <a:effectLst/>
                        <a:latin typeface="標楷體" panose="03000509000000000000" pitchFamily="65" charset="-120"/>
                        <a:ea typeface="標楷體" panose="03000509000000000000" pitchFamily="65" charset="-120"/>
                        <a:cs typeface="新細明體"/>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2000"/>
                        </a:lnSpc>
                        <a:spcAft>
                          <a:spcPts val="0"/>
                        </a:spcAft>
                      </a:pPr>
                      <a:r>
                        <a:rPr lang="en-US" altLang="zh-TW" sz="1400" kern="0" dirty="0" smtClean="0">
                          <a:solidFill>
                            <a:schemeClr val="tx1"/>
                          </a:solidFill>
                          <a:effectLst/>
                          <a:latin typeface="標楷體" panose="03000509000000000000" pitchFamily="65" charset="-120"/>
                          <a:ea typeface="標楷體" panose="03000509000000000000" pitchFamily="65" charset="-120"/>
                          <a:cs typeface="新細明體"/>
                        </a:rPr>
                        <a:t>P3A-02</a:t>
                      </a:r>
                      <a:endParaRPr lang="zh-TW" sz="1400" kern="0" dirty="0">
                        <a:solidFill>
                          <a:schemeClr val="tx1"/>
                        </a:solidFill>
                        <a:effectLst/>
                        <a:latin typeface="標楷體" panose="03000509000000000000" pitchFamily="65" charset="-120"/>
                        <a:ea typeface="標楷體" panose="03000509000000000000" pitchFamily="65" charset="-120"/>
                        <a:cs typeface="新細明體"/>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2000"/>
                        </a:lnSpc>
                        <a:spcAft>
                          <a:spcPts val="0"/>
                        </a:spcAft>
                      </a:pPr>
                      <a:r>
                        <a:rPr lang="zh-TW" sz="1600" kern="0" dirty="0">
                          <a:solidFill>
                            <a:schemeClr val="tx1"/>
                          </a:solidFill>
                          <a:effectLst/>
                          <a:latin typeface="標楷體" panose="03000509000000000000" pitchFamily="65" charset="-120"/>
                          <a:ea typeface="標楷體" panose="03000509000000000000" pitchFamily="65" charset="-120"/>
                          <a:cs typeface="新細明體"/>
                        </a:rPr>
                        <a:t>弘光科技大學</a:t>
                      </a:r>
                    </a:p>
                    <a:p>
                      <a:pPr marL="0" algn="ctr" defTabSz="914400" rtl="0" eaLnBrk="1" latinLnBrk="0" hangingPunct="1">
                        <a:lnSpc>
                          <a:spcPts val="2000"/>
                        </a:lnSpc>
                        <a:spcAft>
                          <a:spcPts val="0"/>
                        </a:spcAft>
                      </a:pPr>
                      <a:r>
                        <a:rPr lang="zh-TW" sz="1600" kern="0" dirty="0">
                          <a:solidFill>
                            <a:schemeClr val="tx1"/>
                          </a:solidFill>
                          <a:effectLst/>
                          <a:latin typeface="標楷體" panose="03000509000000000000" pitchFamily="65" charset="-120"/>
                          <a:ea typeface="標楷體" panose="03000509000000000000" pitchFamily="65" charset="-120"/>
                          <a:cs typeface="新細明體"/>
                        </a:rPr>
                        <a:t>護理系</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2000"/>
                        </a:lnSpc>
                        <a:spcAft>
                          <a:spcPts val="0"/>
                        </a:spcAft>
                      </a:pPr>
                      <a:r>
                        <a:rPr lang="zh-TW" sz="1600" kern="0" dirty="0">
                          <a:solidFill>
                            <a:schemeClr val="tx1"/>
                          </a:solidFill>
                          <a:effectLst/>
                          <a:latin typeface="標楷體" panose="03000509000000000000" pitchFamily="65" charset="-120"/>
                          <a:ea typeface="標楷體" panose="03000509000000000000" pitchFamily="65" charset="-120"/>
                          <a:cs typeface="新細明體"/>
                        </a:rPr>
                        <a:t>剖腹產婦女術後使用芳香療法能否減輕傷口疼痛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4495826"/>
                  </a:ext>
                </a:extLst>
              </a:tr>
              <a:tr h="672075">
                <a:tc vMerge="1">
                  <a:txBody>
                    <a:bodyPr/>
                    <a:lstStyle/>
                    <a:p>
                      <a:endParaRPr lang="zh-TW" altLang="en-US"/>
                    </a:p>
                  </a:txBody>
                  <a:tcPr/>
                </a:tc>
                <a:tc>
                  <a:txBody>
                    <a:bodyPr/>
                    <a:lstStyle/>
                    <a:p>
                      <a:pPr algn="ctr">
                        <a:spcAft>
                          <a:spcPts val="0"/>
                        </a:spcAft>
                      </a:pPr>
                      <a:r>
                        <a:rPr lang="zh-TW" sz="1600" kern="0" dirty="0">
                          <a:effectLst/>
                          <a:latin typeface="標楷體" panose="03000509000000000000" pitchFamily="65" charset="-120"/>
                          <a:ea typeface="標楷體" panose="03000509000000000000" pitchFamily="65" charset="-120"/>
                          <a:cs typeface="新細明體"/>
                        </a:rPr>
                        <a:t>第二名</a:t>
                      </a:r>
                      <a:endParaRPr lang="zh-TW" sz="1600" kern="100" dirty="0">
                        <a:effectLst/>
                        <a:latin typeface="標楷體" panose="03000509000000000000" pitchFamily="65" charset="-120"/>
                        <a:ea typeface="標楷體" panose="03000509000000000000" pitchFamily="65" charset="-120"/>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altLang="zh-TW" sz="1600" kern="0" dirty="0">
                          <a:solidFill>
                            <a:schemeClr val="tx1"/>
                          </a:solidFill>
                          <a:effectLst/>
                          <a:latin typeface="標楷體" panose="03000509000000000000" pitchFamily="65" charset="-120"/>
                          <a:ea typeface="標楷體" panose="03000509000000000000" pitchFamily="65" charset="-120"/>
                          <a:cs typeface="新細明體"/>
                        </a:rPr>
                        <a:t>800</a:t>
                      </a:r>
                      <a:endParaRPr lang="zh-TW" sz="1600" kern="0" dirty="0">
                        <a:solidFill>
                          <a:schemeClr val="tx1"/>
                        </a:solidFill>
                        <a:effectLst/>
                        <a:latin typeface="標楷體" panose="03000509000000000000" pitchFamily="65" charset="-120"/>
                        <a:ea typeface="標楷體" panose="03000509000000000000" pitchFamily="65" charset="-120"/>
                        <a:cs typeface="新細明體"/>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400" kern="0" dirty="0" smtClean="0">
                          <a:solidFill>
                            <a:schemeClr val="tx1"/>
                          </a:solidFill>
                          <a:effectLst/>
                          <a:latin typeface="標楷體" panose="03000509000000000000" pitchFamily="65" charset="-120"/>
                          <a:ea typeface="標楷體" panose="03000509000000000000" pitchFamily="65" charset="-120"/>
                          <a:cs typeface="新細明體"/>
                        </a:rPr>
                        <a:t>P3A-01</a:t>
                      </a:r>
                      <a:endParaRPr lang="zh-TW" sz="1400" kern="0" dirty="0">
                        <a:solidFill>
                          <a:schemeClr val="tx1"/>
                        </a:solidFill>
                        <a:effectLst/>
                        <a:latin typeface="標楷體" panose="03000509000000000000" pitchFamily="65" charset="-120"/>
                        <a:ea typeface="標楷體" panose="03000509000000000000" pitchFamily="65" charset="-120"/>
                        <a:cs typeface="新細明體"/>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2200"/>
                        </a:lnSpc>
                        <a:spcAft>
                          <a:spcPts val="0"/>
                        </a:spcAft>
                      </a:pPr>
                      <a:r>
                        <a:rPr lang="zh-TW" sz="1600" kern="0" dirty="0">
                          <a:solidFill>
                            <a:schemeClr val="tx1"/>
                          </a:solidFill>
                          <a:effectLst/>
                          <a:latin typeface="標楷體" panose="03000509000000000000" pitchFamily="65" charset="-120"/>
                          <a:ea typeface="標楷體" panose="03000509000000000000" pitchFamily="65" charset="-120"/>
                          <a:cs typeface="新細明體"/>
                        </a:rPr>
                        <a:t>中台科技大學</a:t>
                      </a:r>
                    </a:p>
                    <a:p>
                      <a:pPr marL="0" algn="ctr" defTabSz="914400" rtl="0" eaLnBrk="1" latinLnBrk="0" hangingPunct="1">
                        <a:lnSpc>
                          <a:spcPts val="2200"/>
                        </a:lnSpc>
                        <a:spcAft>
                          <a:spcPts val="0"/>
                        </a:spcAft>
                      </a:pPr>
                      <a:r>
                        <a:rPr lang="zh-TW" sz="1600" kern="0" dirty="0">
                          <a:solidFill>
                            <a:schemeClr val="tx1"/>
                          </a:solidFill>
                          <a:effectLst/>
                          <a:latin typeface="標楷體" panose="03000509000000000000" pitchFamily="65" charset="-120"/>
                          <a:ea typeface="標楷體" panose="03000509000000000000" pitchFamily="65" charset="-120"/>
                          <a:cs typeface="新細明體"/>
                        </a:rPr>
                        <a:t>護理系</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2000"/>
                        </a:lnSpc>
                        <a:spcAft>
                          <a:spcPts val="0"/>
                        </a:spcAft>
                      </a:pPr>
                      <a:r>
                        <a:rPr lang="zh-TW" sz="1600" kern="0" dirty="0">
                          <a:solidFill>
                            <a:schemeClr val="tx1"/>
                          </a:solidFill>
                          <a:effectLst/>
                          <a:latin typeface="標楷體" panose="03000509000000000000" pitchFamily="65" charset="-120"/>
                          <a:ea typeface="標楷體" panose="03000509000000000000" pitchFamily="65" charset="-120"/>
                          <a:cs typeface="新細明體"/>
                        </a:rPr>
                        <a:t>以系統文獻回顧法探討不同漱口水對確診</a:t>
                      </a:r>
                      <a:r>
                        <a:rPr lang="en-US" sz="1600" kern="0" dirty="0">
                          <a:solidFill>
                            <a:schemeClr val="tx1"/>
                          </a:solidFill>
                          <a:effectLst/>
                          <a:latin typeface="標楷體" panose="03000509000000000000" pitchFamily="65" charset="-120"/>
                          <a:ea typeface="標楷體" panose="03000509000000000000" pitchFamily="65" charset="-120"/>
                          <a:cs typeface="新細明體"/>
                        </a:rPr>
                        <a:t>COVID-19</a:t>
                      </a:r>
                      <a:r>
                        <a:rPr lang="zh-TW" sz="1600" kern="0" dirty="0">
                          <a:solidFill>
                            <a:schemeClr val="tx1"/>
                          </a:solidFill>
                          <a:effectLst/>
                          <a:latin typeface="標楷體" panose="03000509000000000000" pitchFamily="65" charset="-120"/>
                          <a:ea typeface="標楷體" panose="03000509000000000000" pitchFamily="65" charset="-120"/>
                          <a:cs typeface="新細明體"/>
                        </a:rPr>
                        <a:t>住院病人</a:t>
                      </a:r>
                    </a:p>
                    <a:p>
                      <a:pPr marL="0" algn="ctr" defTabSz="914400" rtl="0" eaLnBrk="1" latinLnBrk="0" hangingPunct="1">
                        <a:lnSpc>
                          <a:spcPts val="2000"/>
                        </a:lnSpc>
                        <a:spcAft>
                          <a:spcPts val="0"/>
                        </a:spcAft>
                      </a:pPr>
                      <a:r>
                        <a:rPr lang="zh-TW" sz="1600" kern="0" dirty="0">
                          <a:solidFill>
                            <a:schemeClr val="tx1"/>
                          </a:solidFill>
                          <a:effectLst/>
                          <a:latin typeface="標楷體" panose="03000509000000000000" pitchFamily="65" charset="-120"/>
                          <a:ea typeface="標楷體" panose="03000509000000000000" pitchFamily="65" charset="-120"/>
                          <a:cs typeface="新細明體"/>
                        </a:rPr>
                        <a:t>降低口咽部</a:t>
                      </a:r>
                      <a:r>
                        <a:rPr lang="en-US" sz="1600" kern="0" dirty="0">
                          <a:solidFill>
                            <a:schemeClr val="tx1"/>
                          </a:solidFill>
                          <a:effectLst/>
                          <a:latin typeface="標楷體" panose="03000509000000000000" pitchFamily="65" charset="-120"/>
                          <a:ea typeface="標楷體" panose="03000509000000000000" pitchFamily="65" charset="-120"/>
                          <a:cs typeface="新細明體"/>
                        </a:rPr>
                        <a:t>SARS-CoV-2</a:t>
                      </a:r>
                      <a:r>
                        <a:rPr lang="zh-TW" sz="1600" kern="0" dirty="0">
                          <a:solidFill>
                            <a:schemeClr val="tx1"/>
                          </a:solidFill>
                          <a:effectLst/>
                          <a:latin typeface="標楷體" panose="03000509000000000000" pitchFamily="65" charset="-120"/>
                          <a:ea typeface="標楷體" panose="03000509000000000000" pitchFamily="65" charset="-120"/>
                          <a:cs typeface="新細明體"/>
                        </a:rPr>
                        <a:t>病毒量之運用成效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2093345"/>
                  </a:ext>
                </a:extLst>
              </a:tr>
              <a:tr h="672075">
                <a:tc vMerge="1">
                  <a:txBody>
                    <a:bodyPr/>
                    <a:lstStyle/>
                    <a:p>
                      <a:endParaRPr lang="zh-TW" altLang="en-US"/>
                    </a:p>
                  </a:txBody>
                  <a:tcPr/>
                </a:tc>
                <a:tc>
                  <a:txBody>
                    <a:bodyPr/>
                    <a:lstStyle/>
                    <a:p>
                      <a:pPr algn="ctr">
                        <a:spcAft>
                          <a:spcPts val="0"/>
                        </a:spcAft>
                      </a:pPr>
                      <a:r>
                        <a:rPr lang="zh-TW" sz="1600" kern="0" dirty="0">
                          <a:effectLst/>
                          <a:latin typeface="標楷體" panose="03000509000000000000" pitchFamily="65" charset="-120"/>
                          <a:ea typeface="標楷體" panose="03000509000000000000" pitchFamily="65" charset="-120"/>
                          <a:cs typeface="新細明體"/>
                        </a:rPr>
                        <a:t>第三名</a:t>
                      </a:r>
                      <a:endParaRPr lang="zh-TW" sz="1600" kern="100" dirty="0">
                        <a:effectLst/>
                        <a:latin typeface="標楷體" panose="03000509000000000000" pitchFamily="65" charset="-120"/>
                        <a:ea typeface="標楷體" panose="03000509000000000000" pitchFamily="65" charset="-120"/>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altLang="zh-TW" sz="1600" kern="0" dirty="0">
                          <a:solidFill>
                            <a:schemeClr val="tx1"/>
                          </a:solidFill>
                          <a:effectLst/>
                          <a:latin typeface="標楷體" panose="03000509000000000000" pitchFamily="65" charset="-120"/>
                          <a:ea typeface="標楷體" panose="03000509000000000000" pitchFamily="65" charset="-120"/>
                          <a:cs typeface="新細明體"/>
                        </a:rPr>
                        <a:t>500</a:t>
                      </a:r>
                      <a:endParaRPr lang="zh-TW" sz="1600" kern="0" dirty="0">
                        <a:solidFill>
                          <a:schemeClr val="tx1"/>
                        </a:solidFill>
                        <a:effectLst/>
                        <a:latin typeface="標楷體" panose="03000509000000000000" pitchFamily="65" charset="-120"/>
                        <a:ea typeface="標楷體" panose="03000509000000000000" pitchFamily="65" charset="-120"/>
                        <a:cs typeface="新細明體"/>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400" kern="0" dirty="0" smtClean="0">
                          <a:solidFill>
                            <a:schemeClr val="tx1"/>
                          </a:solidFill>
                          <a:effectLst/>
                          <a:latin typeface="標楷體" panose="03000509000000000000" pitchFamily="65" charset="-120"/>
                          <a:ea typeface="標楷體" panose="03000509000000000000" pitchFamily="65" charset="-120"/>
                          <a:cs typeface="新細明體"/>
                        </a:rPr>
                        <a:t>P3A-06</a:t>
                      </a:r>
                      <a:endParaRPr lang="zh-TW" sz="1400" kern="0" dirty="0">
                        <a:solidFill>
                          <a:schemeClr val="tx1"/>
                        </a:solidFill>
                        <a:effectLst/>
                        <a:latin typeface="標楷體" panose="03000509000000000000" pitchFamily="65" charset="-120"/>
                        <a:ea typeface="標楷體" panose="03000509000000000000" pitchFamily="65" charset="-120"/>
                        <a:cs typeface="新細明體"/>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2200"/>
                        </a:lnSpc>
                        <a:spcAft>
                          <a:spcPts val="0"/>
                        </a:spcAft>
                      </a:pPr>
                      <a:r>
                        <a:rPr lang="zh-TW" sz="1600" kern="0" dirty="0">
                          <a:solidFill>
                            <a:schemeClr val="tx1"/>
                          </a:solidFill>
                          <a:effectLst/>
                          <a:latin typeface="標楷體" panose="03000509000000000000" pitchFamily="65" charset="-120"/>
                          <a:ea typeface="標楷體" panose="03000509000000000000" pitchFamily="65" charset="-120"/>
                          <a:cs typeface="新細明體"/>
                        </a:rPr>
                        <a:t>弘光科技大學</a:t>
                      </a:r>
                    </a:p>
                    <a:p>
                      <a:pPr marL="0" algn="ctr" defTabSz="914400" rtl="0" eaLnBrk="1" latinLnBrk="0" hangingPunct="1">
                        <a:lnSpc>
                          <a:spcPts val="2200"/>
                        </a:lnSpc>
                        <a:spcAft>
                          <a:spcPts val="0"/>
                        </a:spcAft>
                      </a:pPr>
                      <a:r>
                        <a:rPr lang="zh-TW" sz="1600" kern="0" dirty="0">
                          <a:solidFill>
                            <a:schemeClr val="tx1"/>
                          </a:solidFill>
                          <a:effectLst/>
                          <a:latin typeface="標楷體" panose="03000509000000000000" pitchFamily="65" charset="-120"/>
                          <a:ea typeface="標楷體" panose="03000509000000000000" pitchFamily="65" charset="-120"/>
                          <a:cs typeface="新細明體"/>
                        </a:rPr>
                        <a:t>護理</a:t>
                      </a:r>
                      <a:r>
                        <a:rPr lang="zh-TW" sz="1600" kern="0" dirty="0" smtClean="0">
                          <a:solidFill>
                            <a:schemeClr val="tx1"/>
                          </a:solidFill>
                          <a:effectLst/>
                          <a:latin typeface="標楷體" panose="03000509000000000000" pitchFamily="65" charset="-120"/>
                          <a:ea typeface="標楷體" panose="03000509000000000000" pitchFamily="65" charset="-120"/>
                          <a:cs typeface="新細明體"/>
                        </a:rPr>
                        <a:t>系</a:t>
                      </a:r>
                      <a:endParaRPr lang="zh-TW" sz="1600" kern="0" dirty="0">
                        <a:solidFill>
                          <a:schemeClr val="tx1"/>
                        </a:solidFill>
                        <a:effectLst/>
                        <a:latin typeface="標楷體" panose="03000509000000000000" pitchFamily="65" charset="-120"/>
                        <a:ea typeface="標楷體" panose="03000509000000000000" pitchFamily="65" charset="-120"/>
                        <a:cs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2200"/>
                        </a:lnSpc>
                        <a:spcAft>
                          <a:spcPts val="0"/>
                        </a:spcAft>
                      </a:pPr>
                      <a:r>
                        <a:rPr lang="zh-TW" altLang="en-US" sz="1600" kern="0" dirty="0" smtClean="0">
                          <a:solidFill>
                            <a:schemeClr val="tx1"/>
                          </a:solidFill>
                          <a:effectLst/>
                          <a:latin typeface="標楷體" panose="03000509000000000000" pitchFamily="65" charset="-120"/>
                          <a:ea typeface="標楷體" panose="03000509000000000000" pitchFamily="65" charset="-120"/>
                          <a:cs typeface="新細明體"/>
                        </a:rPr>
                        <a:t>青年飲用咖啡對血壓的影響</a:t>
                      </a:r>
                      <a:endParaRPr lang="zh-TW" sz="1600" kern="0" dirty="0">
                        <a:solidFill>
                          <a:schemeClr val="tx1"/>
                        </a:solidFill>
                        <a:effectLst/>
                        <a:latin typeface="標楷體" panose="03000509000000000000" pitchFamily="65" charset="-120"/>
                        <a:ea typeface="標楷體" panose="03000509000000000000" pitchFamily="65" charset="-120"/>
                        <a:cs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1956165"/>
                  </a:ext>
                </a:extLst>
              </a:tr>
            </a:tbl>
          </a:graphicData>
        </a:graphic>
      </p:graphicFrame>
    </p:spTree>
    <p:extLst>
      <p:ext uri="{BB962C8B-B14F-4D97-AF65-F5344CB8AC3E}">
        <p14:creationId xmlns:p14="http://schemas.microsoft.com/office/powerpoint/2010/main" val="3269661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3491916685"/>
              </p:ext>
            </p:extLst>
          </p:nvPr>
        </p:nvGraphicFramePr>
        <p:xfrm>
          <a:off x="611560" y="1263358"/>
          <a:ext cx="7920880" cy="1375028"/>
        </p:xfrm>
        <a:graphic>
          <a:graphicData uri="http://schemas.openxmlformats.org/drawingml/2006/table">
            <a:tbl>
              <a:tblPr firstRow="1" firstCol="1" bandRow="1"/>
              <a:tblGrid>
                <a:gridCol w="554462">
                  <a:extLst>
                    <a:ext uri="{9D8B030D-6E8A-4147-A177-3AD203B41FA5}">
                      <a16:colId xmlns:a16="http://schemas.microsoft.com/office/drawing/2014/main" val="20000"/>
                    </a:ext>
                  </a:extLst>
                </a:gridCol>
                <a:gridCol w="863608">
                  <a:extLst>
                    <a:ext uri="{9D8B030D-6E8A-4147-A177-3AD203B41FA5}">
                      <a16:colId xmlns:a16="http://schemas.microsoft.com/office/drawing/2014/main" val="20001"/>
                    </a:ext>
                  </a:extLst>
                </a:gridCol>
                <a:gridCol w="799777">
                  <a:extLst>
                    <a:ext uri="{9D8B030D-6E8A-4147-A177-3AD203B41FA5}">
                      <a16:colId xmlns:a16="http://schemas.microsoft.com/office/drawing/2014/main" val="20002"/>
                    </a:ext>
                  </a:extLst>
                </a:gridCol>
                <a:gridCol w="712879">
                  <a:extLst>
                    <a:ext uri="{9D8B030D-6E8A-4147-A177-3AD203B41FA5}">
                      <a16:colId xmlns:a16="http://schemas.microsoft.com/office/drawing/2014/main" val="20003"/>
                    </a:ext>
                  </a:extLst>
                </a:gridCol>
                <a:gridCol w="1821802">
                  <a:extLst>
                    <a:ext uri="{9D8B030D-6E8A-4147-A177-3AD203B41FA5}">
                      <a16:colId xmlns:a16="http://schemas.microsoft.com/office/drawing/2014/main" val="20004"/>
                    </a:ext>
                  </a:extLst>
                </a:gridCol>
                <a:gridCol w="3168352">
                  <a:extLst>
                    <a:ext uri="{9D8B030D-6E8A-4147-A177-3AD203B41FA5}">
                      <a16:colId xmlns:a16="http://schemas.microsoft.com/office/drawing/2014/main" val="20005"/>
                    </a:ext>
                  </a:extLst>
                </a:gridCol>
              </a:tblGrid>
              <a:tr h="698867">
                <a:tc gridSpan="6">
                  <a:txBody>
                    <a:bodyPr/>
                    <a:lstStyle/>
                    <a:p>
                      <a:pPr algn="ctr">
                        <a:spcAft>
                          <a:spcPts val="0"/>
                        </a:spcAft>
                      </a:pPr>
                      <a:r>
                        <a:rPr lang="zh-TW" altLang="en-US" sz="2400" b="1" kern="100" dirty="0">
                          <a:effectLst/>
                          <a:latin typeface="Times New Roman"/>
                          <a:ea typeface="微軟正黑體"/>
                        </a:rPr>
                        <a:t>海報發表組</a:t>
                      </a:r>
                      <a:r>
                        <a:rPr lang="en-US" altLang="zh-TW" sz="2400" b="1" kern="100" dirty="0">
                          <a:effectLst/>
                          <a:latin typeface="Times New Roman"/>
                          <a:ea typeface="微軟正黑體"/>
                        </a:rPr>
                        <a:t>(5A)</a:t>
                      </a:r>
                      <a:endParaRPr lang="zh-TW" altLang="en-US" sz="2400" b="1" kern="100" dirty="0">
                        <a:effectLst/>
                        <a:latin typeface="Times New Roman"/>
                        <a:ea typeface="微軟正黑體"/>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9"/>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0"/>
                  </a:ext>
                </a:extLst>
              </a:tr>
              <a:tr h="676161">
                <a:tc>
                  <a:txBody>
                    <a:bodyPr/>
                    <a:lstStyle/>
                    <a:p>
                      <a:pPr algn="ctr">
                        <a:spcAft>
                          <a:spcPts val="0"/>
                        </a:spcAft>
                      </a:pPr>
                      <a:r>
                        <a:rPr lang="zh-TW" sz="1600" b="0" kern="100" dirty="0">
                          <a:effectLst/>
                          <a:latin typeface="微軟正黑體" panose="020B0604030504040204" pitchFamily="34" charset="-120"/>
                          <a:ea typeface="微軟正黑體" panose="020B0604030504040204" pitchFamily="34" charset="-120"/>
                        </a:rPr>
                        <a:t>組別</a:t>
                      </a: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zh-TW" sz="1600" b="0" kern="100" dirty="0">
                          <a:effectLst/>
                          <a:latin typeface="微軟正黑體" panose="020B0604030504040204" pitchFamily="34" charset="-120"/>
                          <a:ea typeface="微軟正黑體" panose="020B0604030504040204" pitchFamily="34" charset="-120"/>
                        </a:rPr>
                        <a:t>名次</a:t>
                      </a: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zh-TW" altLang="en-US" sz="1600" b="0" kern="100" dirty="0">
                          <a:effectLst/>
                          <a:latin typeface="微軟正黑體" panose="020B0604030504040204" pitchFamily="34" charset="-120"/>
                          <a:ea typeface="微軟正黑體" panose="020B0604030504040204" pitchFamily="34" charset="-120"/>
                        </a:rPr>
                        <a:t>獎勵</a:t>
                      </a:r>
                      <a:endParaRPr lang="zh-TW" sz="1600" b="0" kern="100" dirty="0">
                        <a:effectLst/>
                        <a:latin typeface="微軟正黑體" panose="020B0604030504040204" pitchFamily="34" charset="-120"/>
                        <a:ea typeface="微軟正黑體" panose="020B0604030504040204" pitchFamily="34" charset="-120"/>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zh-TW" sz="1600" b="0" kern="100" dirty="0">
                          <a:effectLst/>
                          <a:latin typeface="微軟正黑體" panose="020B0604030504040204" pitchFamily="34" charset="-120"/>
                          <a:ea typeface="微軟正黑體" panose="020B0604030504040204" pitchFamily="34" charset="-120"/>
                        </a:rPr>
                        <a:t>參賽編號</a:t>
                      </a: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zh-TW" sz="1600" b="0" kern="100" dirty="0">
                          <a:effectLst/>
                          <a:latin typeface="微軟正黑體" panose="020B0604030504040204" pitchFamily="34" charset="-120"/>
                          <a:ea typeface="微軟正黑體" panose="020B0604030504040204" pitchFamily="34" charset="-120"/>
                        </a:rPr>
                        <a:t>參賽學校</a:t>
                      </a:r>
                      <a:r>
                        <a:rPr lang="en-US" sz="1600" b="0" kern="100" dirty="0">
                          <a:effectLst/>
                          <a:latin typeface="微軟正黑體" panose="020B0604030504040204" pitchFamily="34" charset="-120"/>
                          <a:ea typeface="微軟正黑體" panose="020B0604030504040204" pitchFamily="34" charset="-120"/>
                        </a:rPr>
                        <a:t>/</a:t>
                      </a:r>
                      <a:r>
                        <a:rPr lang="zh-TW" sz="1600" b="0" kern="100" dirty="0">
                          <a:effectLst/>
                          <a:latin typeface="微軟正黑體" panose="020B0604030504040204" pitchFamily="34" charset="-120"/>
                          <a:ea typeface="微軟正黑體" panose="020B0604030504040204" pitchFamily="34" charset="-120"/>
                        </a:rPr>
                        <a:t>機構</a:t>
                      </a: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zh-TW" sz="1600" b="0" kern="100" dirty="0">
                          <a:effectLst/>
                          <a:latin typeface="微軟正黑體" panose="020B0604030504040204" pitchFamily="34" charset="-120"/>
                          <a:ea typeface="微軟正黑體" panose="020B0604030504040204" pitchFamily="34" charset="-120"/>
                        </a:rPr>
                        <a:t>主題</a:t>
                      </a: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extLst>
                  <a:ext uri="{0D108BD9-81ED-4DB2-BD59-A6C34878D82A}">
                    <a16:rowId xmlns:a16="http://schemas.microsoft.com/office/drawing/2014/main" val="10001"/>
                  </a:ext>
                </a:extLst>
              </a:tr>
            </a:tbl>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2129217486"/>
              </p:ext>
            </p:extLst>
          </p:nvPr>
        </p:nvGraphicFramePr>
        <p:xfrm>
          <a:off x="611560" y="2644092"/>
          <a:ext cx="7920880" cy="2149368"/>
        </p:xfrm>
        <a:graphic>
          <a:graphicData uri="http://schemas.openxmlformats.org/drawingml/2006/table">
            <a:tbl>
              <a:tblPr firstRow="1" firstCol="1" bandRow="1"/>
              <a:tblGrid>
                <a:gridCol w="554462">
                  <a:extLst>
                    <a:ext uri="{9D8B030D-6E8A-4147-A177-3AD203B41FA5}">
                      <a16:colId xmlns:a16="http://schemas.microsoft.com/office/drawing/2014/main" val="1491105105"/>
                    </a:ext>
                  </a:extLst>
                </a:gridCol>
                <a:gridCol w="863608">
                  <a:extLst>
                    <a:ext uri="{9D8B030D-6E8A-4147-A177-3AD203B41FA5}">
                      <a16:colId xmlns:a16="http://schemas.microsoft.com/office/drawing/2014/main" val="2526791298"/>
                    </a:ext>
                  </a:extLst>
                </a:gridCol>
                <a:gridCol w="799777">
                  <a:extLst>
                    <a:ext uri="{9D8B030D-6E8A-4147-A177-3AD203B41FA5}">
                      <a16:colId xmlns:a16="http://schemas.microsoft.com/office/drawing/2014/main" val="3942377865"/>
                    </a:ext>
                  </a:extLst>
                </a:gridCol>
                <a:gridCol w="712879">
                  <a:extLst>
                    <a:ext uri="{9D8B030D-6E8A-4147-A177-3AD203B41FA5}">
                      <a16:colId xmlns:a16="http://schemas.microsoft.com/office/drawing/2014/main" val="1992831290"/>
                    </a:ext>
                  </a:extLst>
                </a:gridCol>
                <a:gridCol w="1821802">
                  <a:extLst>
                    <a:ext uri="{9D8B030D-6E8A-4147-A177-3AD203B41FA5}">
                      <a16:colId xmlns:a16="http://schemas.microsoft.com/office/drawing/2014/main" val="2897577691"/>
                    </a:ext>
                  </a:extLst>
                </a:gridCol>
                <a:gridCol w="3168352">
                  <a:extLst>
                    <a:ext uri="{9D8B030D-6E8A-4147-A177-3AD203B41FA5}">
                      <a16:colId xmlns:a16="http://schemas.microsoft.com/office/drawing/2014/main" val="4137882602"/>
                    </a:ext>
                  </a:extLst>
                </a:gridCol>
              </a:tblGrid>
              <a:tr h="693684">
                <a:tc rowSpan="3">
                  <a:txBody>
                    <a:bodyPr/>
                    <a:lstStyle/>
                    <a:p>
                      <a:pPr marL="71755" marR="71755" algn="ctr">
                        <a:spcAft>
                          <a:spcPts val="0"/>
                        </a:spcAft>
                      </a:pPr>
                      <a:r>
                        <a:rPr lang="zh-TW" altLang="en-US" sz="1600" kern="0" dirty="0">
                          <a:effectLst/>
                          <a:latin typeface="標楷體" panose="03000509000000000000" pitchFamily="65" charset="-120"/>
                          <a:ea typeface="標楷體" panose="03000509000000000000" pitchFamily="65" charset="-120"/>
                          <a:cs typeface="新細明體"/>
                        </a:rPr>
                        <a:t>臨床實證應用</a:t>
                      </a:r>
                    </a:p>
                  </a:txBody>
                  <a:tcPr marL="55226" marR="55226"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600" kern="0" dirty="0">
                          <a:effectLst/>
                          <a:latin typeface="標楷體" panose="03000509000000000000" pitchFamily="65" charset="-120"/>
                          <a:ea typeface="標楷體" panose="03000509000000000000" pitchFamily="65" charset="-120"/>
                          <a:cs typeface="新細明體"/>
                        </a:rPr>
                        <a:t>第一名</a:t>
                      </a:r>
                      <a:endParaRPr lang="zh-TW" sz="1600" kern="100" dirty="0">
                        <a:effectLst/>
                        <a:latin typeface="標楷體" panose="03000509000000000000" pitchFamily="65" charset="-120"/>
                        <a:ea typeface="標楷體" panose="03000509000000000000" pitchFamily="65" charset="-120"/>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TW" sz="1600" kern="100" dirty="0">
                          <a:effectLst/>
                          <a:latin typeface="標楷體" panose="03000509000000000000" pitchFamily="65" charset="-120"/>
                          <a:ea typeface="標楷體" panose="03000509000000000000" pitchFamily="65" charset="-120"/>
                        </a:rPr>
                        <a:t>1000</a:t>
                      </a:r>
                      <a:endParaRPr lang="zh-TW" sz="1600" kern="100" dirty="0">
                        <a:effectLst/>
                        <a:latin typeface="標楷體" panose="03000509000000000000" pitchFamily="65" charset="-120"/>
                        <a:ea typeface="標楷體" panose="03000509000000000000" pitchFamily="65" charset="-120"/>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200"/>
                        </a:lnSpc>
                        <a:spcAft>
                          <a:spcPts val="0"/>
                        </a:spcAft>
                      </a:pPr>
                      <a:r>
                        <a:rPr lang="en-US" altLang="zh-TW" sz="1400" kern="0" dirty="0" smtClean="0">
                          <a:effectLst/>
                          <a:latin typeface="標楷體" panose="03000509000000000000" pitchFamily="65" charset="-120"/>
                          <a:ea typeface="標楷體" panose="03000509000000000000" pitchFamily="65" charset="-120"/>
                        </a:rPr>
                        <a:t>P5</a:t>
                      </a:r>
                      <a:r>
                        <a:rPr lang="en-US" sz="1400" kern="0" dirty="0" smtClean="0">
                          <a:effectLst/>
                          <a:latin typeface="標楷體" panose="03000509000000000000" pitchFamily="65" charset="-120"/>
                          <a:ea typeface="標楷體" panose="03000509000000000000" pitchFamily="65" charset="-120"/>
                        </a:rPr>
                        <a:t>A-04</a:t>
                      </a:r>
                      <a:endParaRPr lang="zh-TW" sz="1400" kern="100" dirty="0">
                        <a:effectLst/>
                        <a:latin typeface="標楷體" panose="03000509000000000000" pitchFamily="65" charset="-120"/>
                        <a:ea typeface="標楷體" panose="03000509000000000000" pitchFamily="65"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200"/>
                        </a:lnSpc>
                        <a:spcAft>
                          <a:spcPts val="0"/>
                        </a:spcAft>
                      </a:pPr>
                      <a:r>
                        <a:rPr lang="zh-TW" sz="1400" kern="100">
                          <a:solidFill>
                            <a:srgbClr val="000000"/>
                          </a:solidFill>
                          <a:effectLst/>
                          <a:latin typeface="Times New Roman" panose="02020603050405020304" pitchFamily="18" charset="0"/>
                          <a:ea typeface="標楷體" panose="03000509000000000000" pitchFamily="65" charset="-120"/>
                          <a:cs typeface="Arial" panose="020B0604020202020204" pitchFamily="34" charset="0"/>
                        </a:rPr>
                        <a:t>中山醫學大學護理系</a:t>
                      </a:r>
                      <a:r>
                        <a:rPr lang="en-US" sz="1400" kern="100">
                          <a:solidFill>
                            <a:srgbClr val="000000"/>
                          </a:solidFill>
                          <a:effectLst/>
                          <a:latin typeface="Times New Roman" panose="02020603050405020304" pitchFamily="18" charset="0"/>
                          <a:ea typeface="標楷體" panose="03000509000000000000" pitchFamily="65" charset="-120"/>
                          <a:cs typeface="Arial" panose="020B0604020202020204" pitchFamily="34" charset="0"/>
                        </a:rPr>
                        <a:t>/</a:t>
                      </a:r>
                      <a:r>
                        <a:rPr lang="zh-TW" sz="1400" kern="100">
                          <a:solidFill>
                            <a:srgbClr val="000000"/>
                          </a:solidFill>
                          <a:effectLst/>
                          <a:latin typeface="Times New Roman" panose="02020603050405020304" pitchFamily="18" charset="0"/>
                          <a:ea typeface="標楷體" panose="03000509000000000000" pitchFamily="65" charset="-120"/>
                          <a:cs typeface="Arial" panose="020B0604020202020204" pitchFamily="34" charset="0"/>
                        </a:rPr>
                        <a:t>台中林新醫院</a:t>
                      </a:r>
                      <a:endParaRPr lang="zh-TW" sz="1200" kern="100">
                        <a:effectLst/>
                        <a:latin typeface="Times New Roman" panose="02020603050405020304" pitchFamily="18" charset="0"/>
                        <a:ea typeface="新細明體" panose="02020500000000000000" pitchFamily="18"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 indent="-1905" algn="ctr">
                        <a:lnSpc>
                          <a:spcPts val="2000"/>
                        </a:lnSpc>
                        <a:spcAft>
                          <a:spcPts val="0"/>
                        </a:spcAft>
                      </a:pPr>
                      <a:r>
                        <a:rPr lang="zh-TW" sz="1400" kern="100" dirty="0">
                          <a:effectLst/>
                          <a:latin typeface="Times New Roman" panose="02020603050405020304" pitchFamily="18" charset="0"/>
                          <a:ea typeface="標楷體" panose="03000509000000000000" pitchFamily="65" charset="-120"/>
                        </a:rPr>
                        <a:t>連續性及間歇性鼻胃管灌食方式提供腸內營養對出血性中風重症病人血糖值控制之成效</a:t>
                      </a:r>
                      <a:endParaRPr lang="zh-TW" sz="1200" kern="100" dirty="0">
                        <a:effectLst/>
                        <a:latin typeface="Times New Roman" panose="02020603050405020304" pitchFamily="18" charset="0"/>
                        <a:ea typeface="新細明體" panose="02020500000000000000" pitchFamily="18"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6348008"/>
                  </a:ext>
                </a:extLst>
              </a:tr>
              <a:tr h="693684">
                <a:tc vMerge="1">
                  <a:txBody>
                    <a:bodyPr/>
                    <a:lstStyle/>
                    <a:p>
                      <a:endParaRPr lang="zh-TW" altLang="en-US"/>
                    </a:p>
                  </a:txBody>
                  <a:tcPr/>
                </a:tc>
                <a:tc>
                  <a:txBody>
                    <a:bodyPr/>
                    <a:lstStyle/>
                    <a:p>
                      <a:pPr algn="ctr">
                        <a:spcAft>
                          <a:spcPts val="0"/>
                        </a:spcAft>
                      </a:pPr>
                      <a:r>
                        <a:rPr lang="zh-TW" sz="1600" kern="0" dirty="0">
                          <a:effectLst/>
                          <a:latin typeface="標楷體" panose="03000509000000000000" pitchFamily="65" charset="-120"/>
                          <a:ea typeface="標楷體" panose="03000509000000000000" pitchFamily="65" charset="-120"/>
                          <a:cs typeface="新細明體"/>
                        </a:rPr>
                        <a:t>第二名</a:t>
                      </a:r>
                      <a:endParaRPr lang="zh-TW" sz="1600" kern="100" dirty="0">
                        <a:effectLst/>
                        <a:latin typeface="標楷體" panose="03000509000000000000" pitchFamily="65" charset="-120"/>
                        <a:ea typeface="標楷體" panose="03000509000000000000" pitchFamily="65" charset="-120"/>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TW" sz="1600" kern="100" dirty="0">
                          <a:effectLst/>
                          <a:latin typeface="標楷體" panose="03000509000000000000" pitchFamily="65" charset="-120"/>
                          <a:ea typeface="標楷體" panose="03000509000000000000" pitchFamily="65" charset="-120"/>
                        </a:rPr>
                        <a:t>800</a:t>
                      </a:r>
                      <a:endParaRPr lang="zh-TW" sz="1600" kern="100" dirty="0">
                        <a:effectLst/>
                        <a:latin typeface="標楷體" panose="03000509000000000000" pitchFamily="65" charset="-120"/>
                        <a:ea typeface="標楷體" panose="03000509000000000000" pitchFamily="65" charset="-120"/>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200"/>
                        </a:lnSpc>
                        <a:spcAft>
                          <a:spcPts val="0"/>
                        </a:spcAft>
                      </a:pPr>
                      <a:r>
                        <a:rPr lang="en-US" altLang="zh-TW" sz="1400" kern="0" dirty="0" smtClean="0">
                          <a:effectLst/>
                          <a:latin typeface="標楷體" panose="03000509000000000000" pitchFamily="65" charset="-120"/>
                          <a:ea typeface="標楷體" panose="03000509000000000000" pitchFamily="65" charset="-120"/>
                        </a:rPr>
                        <a:t>P5</a:t>
                      </a:r>
                      <a:r>
                        <a:rPr lang="en-US" sz="1400" kern="0" dirty="0" smtClean="0">
                          <a:effectLst/>
                          <a:latin typeface="標楷體" panose="03000509000000000000" pitchFamily="65" charset="-120"/>
                          <a:ea typeface="標楷體" panose="03000509000000000000" pitchFamily="65" charset="-120"/>
                        </a:rPr>
                        <a:t>A-03</a:t>
                      </a:r>
                      <a:endParaRPr lang="zh-TW" sz="1400" kern="100" dirty="0">
                        <a:effectLst/>
                        <a:latin typeface="標楷體" panose="03000509000000000000" pitchFamily="65" charset="-120"/>
                        <a:ea typeface="標楷體" panose="03000509000000000000" pitchFamily="65"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200"/>
                        </a:lnSpc>
                        <a:spcAft>
                          <a:spcPts val="0"/>
                        </a:spcAft>
                      </a:pPr>
                      <a:r>
                        <a:rPr lang="zh-TW" sz="1400" kern="100">
                          <a:solidFill>
                            <a:srgbClr val="000000"/>
                          </a:solidFill>
                          <a:effectLst/>
                          <a:latin typeface="Times New Roman" panose="02020603050405020304" pitchFamily="18" charset="0"/>
                          <a:ea typeface="標楷體" panose="03000509000000000000" pitchFamily="65" charset="-120"/>
                          <a:cs typeface="Arial" panose="020B0604020202020204" pitchFamily="34" charset="0"/>
                        </a:rPr>
                        <a:t>彰化基督教醫院</a:t>
                      </a:r>
                      <a:endParaRPr lang="zh-TW" sz="1200" kern="100">
                        <a:effectLst/>
                        <a:latin typeface="Times New Roman" panose="02020603050405020304" pitchFamily="18" charset="0"/>
                        <a:ea typeface="新細明體" panose="02020500000000000000" pitchFamily="18"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 indent="-1905" algn="ctr">
                        <a:lnSpc>
                          <a:spcPts val="2000"/>
                        </a:lnSpc>
                        <a:spcAft>
                          <a:spcPts val="0"/>
                        </a:spcAft>
                      </a:pPr>
                      <a:r>
                        <a:rPr lang="zh-TW" sz="1400" kern="100" dirty="0">
                          <a:effectLst/>
                          <a:latin typeface="Times New Roman" panose="02020603050405020304" pitchFamily="18" charset="0"/>
                          <a:ea typeface="標楷體" panose="03000509000000000000" pitchFamily="65" charset="-120"/>
                          <a:cs typeface="Gungsuh"/>
                        </a:rPr>
                        <a:t>使用</a:t>
                      </a:r>
                      <a:r>
                        <a:rPr lang="en-US" sz="1400" kern="100" dirty="0">
                          <a:effectLst/>
                          <a:latin typeface="Times New Roman" panose="02020603050405020304" pitchFamily="18" charset="0"/>
                          <a:ea typeface="標楷體" panose="03000509000000000000" pitchFamily="65" charset="-120"/>
                          <a:cs typeface="Gungsuh"/>
                        </a:rPr>
                        <a:t>CHG</a:t>
                      </a:r>
                      <a:r>
                        <a:rPr lang="zh-TW" sz="1400" kern="100" dirty="0">
                          <a:effectLst/>
                          <a:latin typeface="Times New Roman" panose="02020603050405020304" pitchFamily="18" charset="0"/>
                          <a:ea typeface="標楷體" panose="03000509000000000000" pitchFamily="65" charset="-120"/>
                          <a:cs typeface="Gungsuh"/>
                        </a:rPr>
                        <a:t>擦澡是否有效降低加護病房中心導管相關血流感染</a:t>
                      </a:r>
                      <a:r>
                        <a:rPr lang="en-US" sz="1400" kern="100" dirty="0">
                          <a:effectLst/>
                          <a:latin typeface="Times New Roman" panose="02020603050405020304" pitchFamily="18" charset="0"/>
                          <a:ea typeface="標楷體" panose="03000509000000000000" pitchFamily="65" charset="-120"/>
                          <a:cs typeface="Gungsuh"/>
                        </a:rPr>
                        <a:t>?</a:t>
                      </a:r>
                      <a:endParaRPr lang="zh-TW" sz="1200" kern="100" dirty="0">
                        <a:effectLst/>
                        <a:latin typeface="Times New Roman" panose="02020603050405020304" pitchFamily="18" charset="0"/>
                        <a:ea typeface="新細明體" panose="02020500000000000000" pitchFamily="18"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6479466"/>
                  </a:ext>
                </a:extLst>
              </a:tr>
              <a:tr h="693684">
                <a:tc vMerge="1">
                  <a:txBody>
                    <a:bodyPr/>
                    <a:lstStyle/>
                    <a:p>
                      <a:endParaRPr lang="zh-TW" altLang="en-US"/>
                    </a:p>
                  </a:txBody>
                  <a:tcPr/>
                </a:tc>
                <a:tc>
                  <a:txBody>
                    <a:bodyPr/>
                    <a:lstStyle/>
                    <a:p>
                      <a:pPr algn="ctr">
                        <a:spcAft>
                          <a:spcPts val="0"/>
                        </a:spcAft>
                      </a:pPr>
                      <a:r>
                        <a:rPr lang="zh-TW" sz="1600" kern="0" dirty="0">
                          <a:effectLst/>
                          <a:latin typeface="標楷體" panose="03000509000000000000" pitchFamily="65" charset="-120"/>
                          <a:ea typeface="標楷體" panose="03000509000000000000" pitchFamily="65" charset="-120"/>
                          <a:cs typeface="新細明體"/>
                        </a:rPr>
                        <a:t>第三名</a:t>
                      </a:r>
                      <a:endParaRPr lang="zh-TW" sz="1600" kern="100" dirty="0">
                        <a:effectLst/>
                        <a:latin typeface="標楷體" panose="03000509000000000000" pitchFamily="65" charset="-120"/>
                        <a:ea typeface="標楷體" panose="03000509000000000000" pitchFamily="65" charset="-120"/>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TW" sz="1600" kern="100" dirty="0">
                          <a:effectLst/>
                          <a:latin typeface="標楷體" panose="03000509000000000000" pitchFamily="65" charset="-120"/>
                          <a:ea typeface="標楷體" panose="03000509000000000000" pitchFamily="65" charset="-120"/>
                        </a:rPr>
                        <a:t>500</a:t>
                      </a:r>
                      <a:endParaRPr lang="zh-TW" sz="1600" kern="100" dirty="0">
                        <a:effectLst/>
                        <a:latin typeface="標楷體" panose="03000509000000000000" pitchFamily="65" charset="-120"/>
                        <a:ea typeface="標楷體" panose="03000509000000000000" pitchFamily="65" charset="-120"/>
                      </a:endParaRPr>
                    </a:p>
                  </a:txBody>
                  <a:tcPr marL="55226" marR="552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200"/>
                        </a:lnSpc>
                        <a:spcAft>
                          <a:spcPts val="0"/>
                        </a:spcAft>
                      </a:pPr>
                      <a:r>
                        <a:rPr lang="en-US" altLang="zh-TW" sz="1400" kern="0" dirty="0" smtClean="0">
                          <a:effectLst/>
                          <a:latin typeface="標楷體" panose="03000509000000000000" pitchFamily="65" charset="-120"/>
                          <a:ea typeface="標楷體" panose="03000509000000000000" pitchFamily="65" charset="-120"/>
                        </a:rPr>
                        <a:t>P5</a:t>
                      </a:r>
                      <a:r>
                        <a:rPr lang="en-US" sz="1400" kern="0" dirty="0" smtClean="0">
                          <a:effectLst/>
                          <a:latin typeface="標楷體" panose="03000509000000000000" pitchFamily="65" charset="-120"/>
                          <a:ea typeface="標楷體" panose="03000509000000000000" pitchFamily="65" charset="-120"/>
                        </a:rPr>
                        <a:t>A-05</a:t>
                      </a:r>
                      <a:endParaRPr lang="zh-TW" sz="1400" kern="100" dirty="0">
                        <a:effectLst/>
                        <a:latin typeface="標楷體" panose="03000509000000000000" pitchFamily="65" charset="-120"/>
                        <a:ea typeface="標楷體" panose="03000509000000000000" pitchFamily="65"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200"/>
                        </a:lnSpc>
                        <a:spcAft>
                          <a:spcPts val="0"/>
                        </a:spcAft>
                      </a:pPr>
                      <a:r>
                        <a:rPr lang="zh-TW" sz="1400" kern="100" dirty="0">
                          <a:solidFill>
                            <a:srgbClr val="000000"/>
                          </a:solidFill>
                          <a:effectLst/>
                          <a:latin typeface="Times New Roman" panose="02020603050405020304" pitchFamily="18" charset="0"/>
                          <a:ea typeface="標楷體" panose="03000509000000000000" pitchFamily="65" charset="-120"/>
                          <a:cs typeface="Arial" panose="020B0604020202020204" pitchFamily="34" charset="0"/>
                        </a:rPr>
                        <a:t>彰化基督教醫院</a:t>
                      </a:r>
                      <a:endParaRPr lang="zh-TW" sz="1200" kern="100" dirty="0">
                        <a:effectLst/>
                        <a:latin typeface="Times New Roman" panose="02020603050405020304" pitchFamily="18" charset="0"/>
                        <a:ea typeface="新細明體" panose="02020500000000000000" pitchFamily="18"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r>
                        <a:rPr lang="zh-TW" sz="1400" kern="100" dirty="0">
                          <a:effectLst/>
                          <a:latin typeface="Times New Roman" panose="02020603050405020304" pitchFamily="18" charset="0"/>
                          <a:ea typeface="標楷體" panose="03000509000000000000" pitchFamily="65" charset="-120"/>
                        </a:rPr>
                        <a:t>機械性壓胸與手動壓胸於心臟停止病患之存活率</a:t>
                      </a:r>
                      <a:endParaRPr lang="zh-TW" sz="1200" kern="100" dirty="0">
                        <a:effectLst/>
                        <a:latin typeface="Times New Roman" panose="02020603050405020304" pitchFamily="18" charset="0"/>
                        <a:ea typeface="新細明體" panose="02020500000000000000" pitchFamily="18"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739033"/>
                  </a:ext>
                </a:extLst>
              </a:tr>
            </a:tbl>
          </a:graphicData>
        </a:graphic>
      </p:graphicFrame>
    </p:spTree>
    <p:extLst>
      <p:ext uri="{BB962C8B-B14F-4D97-AF65-F5344CB8AC3E}">
        <p14:creationId xmlns:p14="http://schemas.microsoft.com/office/powerpoint/2010/main" val="2013353375"/>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297</TotalTime>
  <Words>430</Words>
  <Application>Microsoft Office PowerPoint</Application>
  <PresentationFormat>如螢幕大小 (4:3)</PresentationFormat>
  <Paragraphs>118</Paragraphs>
  <Slides>6</Slides>
  <Notes>0</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6</vt:i4>
      </vt:variant>
    </vt:vector>
  </HeadingPairs>
  <TitlesOfParts>
    <vt:vector size="15" baseType="lpstr">
      <vt:lpstr>Gungsuh</vt:lpstr>
      <vt:lpstr>華康中圓體</vt:lpstr>
      <vt:lpstr>新細明體</vt:lpstr>
      <vt:lpstr>Arial</vt:lpstr>
      <vt:lpstr>Calibri</vt:lpstr>
      <vt:lpstr>Times New Roman</vt:lpstr>
      <vt:lpstr>微軟正黑體</vt:lpstr>
      <vt:lpstr>標楷體</vt:lpstr>
      <vt:lpstr>Office 佈景主題</vt:lpstr>
      <vt:lpstr>112學年度弘光科技大學護理學院專題研究/實作暨實證競賽   獲獎名單 </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user</dc:creator>
  <cp:lastModifiedBy>user</cp:lastModifiedBy>
  <cp:revision>27</cp:revision>
  <cp:lastPrinted>2022-03-01T07:39:41Z</cp:lastPrinted>
  <dcterms:created xsi:type="dcterms:W3CDTF">2019-03-05T07:29:27Z</dcterms:created>
  <dcterms:modified xsi:type="dcterms:W3CDTF">2024-06-11T09:46:01Z</dcterms:modified>
</cp:coreProperties>
</file>